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6" r:id="rId2"/>
    <p:sldId id="267" r:id="rId3"/>
    <p:sldId id="269" r:id="rId4"/>
    <p:sldId id="270" r:id="rId5"/>
    <p:sldId id="271" r:id="rId6"/>
    <p:sldId id="272" r:id="rId7"/>
    <p:sldId id="273" r:id="rId8"/>
    <p:sldId id="274" r:id="rId9"/>
    <p:sldId id="275" r:id="rId10"/>
    <p:sldId id="276" r:id="rId11"/>
    <p:sldId id="277" r:id="rId12"/>
    <p:sldId id="261" r:id="rId13"/>
    <p:sldId id="27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66003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58974"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A4FDA-88C0-40ED-B12B-C48EC966B519}" type="datetimeFigureOut">
              <a:rPr kumimoji="1" lang="ja-JP" altLang="en-US" smtClean="0"/>
              <a:t>2023/10/25</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D7482-81F5-460B-AF72-F7FEEBAE0E39}" type="slidenum">
              <a:rPr kumimoji="1" lang="ja-JP" altLang="en-US" smtClean="0"/>
              <a:t>‹#›</a:t>
            </a:fld>
            <a:endParaRPr kumimoji="1" lang="ja-JP" altLang="en-US"/>
          </a:p>
        </p:txBody>
      </p:sp>
    </p:spTree>
    <p:extLst>
      <p:ext uri="{BB962C8B-B14F-4D97-AF65-F5344CB8AC3E}">
        <p14:creationId xmlns:p14="http://schemas.microsoft.com/office/powerpoint/2010/main" val="1553609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dirty="0"/>
          </a:p>
          <a:p>
            <a:r>
              <a:rPr kumimoji="1" lang="en-US" altLang="ja-JP" dirty="0"/>
              <a:t> </a:t>
            </a:r>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1</a:t>
            </a:fld>
            <a:endParaRPr kumimoji="1" lang="ja-JP" altLang="en-US"/>
          </a:p>
        </p:txBody>
      </p:sp>
    </p:spTree>
    <p:extLst>
      <p:ext uri="{BB962C8B-B14F-4D97-AF65-F5344CB8AC3E}">
        <p14:creationId xmlns:p14="http://schemas.microsoft.com/office/powerpoint/2010/main" val="2822522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b="0"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10</a:t>
            </a:fld>
            <a:endParaRPr kumimoji="1" lang="ja-JP" altLang="en-US"/>
          </a:p>
        </p:txBody>
      </p:sp>
    </p:spTree>
    <p:extLst>
      <p:ext uri="{BB962C8B-B14F-4D97-AF65-F5344CB8AC3E}">
        <p14:creationId xmlns:p14="http://schemas.microsoft.com/office/powerpoint/2010/main" val="267882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11</a:t>
            </a:fld>
            <a:endParaRPr kumimoji="1" lang="ja-JP" altLang="en-US"/>
          </a:p>
        </p:txBody>
      </p:sp>
    </p:spTree>
    <p:extLst>
      <p:ext uri="{BB962C8B-B14F-4D97-AF65-F5344CB8AC3E}">
        <p14:creationId xmlns:p14="http://schemas.microsoft.com/office/powerpoint/2010/main" val="361196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12</a:t>
            </a:fld>
            <a:endParaRPr kumimoji="1" lang="ja-JP" altLang="en-US"/>
          </a:p>
        </p:txBody>
      </p:sp>
    </p:spTree>
    <p:extLst>
      <p:ext uri="{BB962C8B-B14F-4D97-AF65-F5344CB8AC3E}">
        <p14:creationId xmlns:p14="http://schemas.microsoft.com/office/powerpoint/2010/main" val="269628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13</a:t>
            </a:fld>
            <a:endParaRPr kumimoji="1" lang="ja-JP" altLang="en-US"/>
          </a:p>
        </p:txBody>
      </p:sp>
    </p:spTree>
    <p:extLst>
      <p:ext uri="{BB962C8B-B14F-4D97-AF65-F5344CB8AC3E}">
        <p14:creationId xmlns:p14="http://schemas.microsoft.com/office/powerpoint/2010/main" val="371503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2</a:t>
            </a:fld>
            <a:endParaRPr kumimoji="1" lang="ja-JP" altLang="en-US"/>
          </a:p>
        </p:txBody>
      </p:sp>
    </p:spTree>
    <p:extLst>
      <p:ext uri="{BB962C8B-B14F-4D97-AF65-F5344CB8AC3E}">
        <p14:creationId xmlns:p14="http://schemas.microsoft.com/office/powerpoint/2010/main" val="2138183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3</a:t>
            </a:fld>
            <a:endParaRPr kumimoji="1" lang="ja-JP" altLang="en-US"/>
          </a:p>
        </p:txBody>
      </p:sp>
    </p:spTree>
    <p:extLst>
      <p:ext uri="{BB962C8B-B14F-4D97-AF65-F5344CB8AC3E}">
        <p14:creationId xmlns:p14="http://schemas.microsoft.com/office/powerpoint/2010/main" val="21053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4</a:t>
            </a:fld>
            <a:endParaRPr kumimoji="1" lang="ja-JP" altLang="en-US"/>
          </a:p>
        </p:txBody>
      </p:sp>
    </p:spTree>
    <p:extLst>
      <p:ext uri="{BB962C8B-B14F-4D97-AF65-F5344CB8AC3E}">
        <p14:creationId xmlns:p14="http://schemas.microsoft.com/office/powerpoint/2010/main" val="2908538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5</a:t>
            </a:fld>
            <a:endParaRPr kumimoji="1" lang="ja-JP" altLang="en-US"/>
          </a:p>
        </p:txBody>
      </p:sp>
    </p:spTree>
    <p:extLst>
      <p:ext uri="{BB962C8B-B14F-4D97-AF65-F5344CB8AC3E}">
        <p14:creationId xmlns:p14="http://schemas.microsoft.com/office/powerpoint/2010/main" val="308338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6</a:t>
            </a:fld>
            <a:endParaRPr kumimoji="1" lang="ja-JP" altLang="en-US"/>
          </a:p>
        </p:txBody>
      </p:sp>
    </p:spTree>
    <p:extLst>
      <p:ext uri="{BB962C8B-B14F-4D97-AF65-F5344CB8AC3E}">
        <p14:creationId xmlns:p14="http://schemas.microsoft.com/office/powerpoint/2010/main" val="175291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7</a:t>
            </a:fld>
            <a:endParaRPr kumimoji="1" lang="ja-JP" altLang="en-US"/>
          </a:p>
        </p:txBody>
      </p:sp>
    </p:spTree>
    <p:extLst>
      <p:ext uri="{BB962C8B-B14F-4D97-AF65-F5344CB8AC3E}">
        <p14:creationId xmlns:p14="http://schemas.microsoft.com/office/powerpoint/2010/main" val="348921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8</a:t>
            </a:fld>
            <a:endParaRPr kumimoji="1" lang="ja-JP" altLang="en-US"/>
          </a:p>
        </p:txBody>
      </p:sp>
    </p:spTree>
    <p:extLst>
      <p:ext uri="{BB962C8B-B14F-4D97-AF65-F5344CB8AC3E}">
        <p14:creationId xmlns:p14="http://schemas.microsoft.com/office/powerpoint/2010/main" val="193091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dirty="0"/>
          </a:p>
          <a:p>
            <a:endParaRPr kumimoji="1" lang="en-US" altLang="ja-JP" dirty="0"/>
          </a:p>
          <a:p>
            <a:endParaRPr kumimoji="1" lang="ja-JP" altLang="en-US" dirty="0"/>
          </a:p>
        </p:txBody>
      </p:sp>
      <p:sp>
        <p:nvSpPr>
          <p:cNvPr id="4" name="Slide Number Placeholder 3"/>
          <p:cNvSpPr>
            <a:spLocks noGrp="1"/>
          </p:cNvSpPr>
          <p:nvPr>
            <p:ph type="sldNum" sz="quarter" idx="5"/>
          </p:nvPr>
        </p:nvSpPr>
        <p:spPr/>
        <p:txBody>
          <a:bodyPr/>
          <a:lstStyle/>
          <a:p>
            <a:fld id="{666D7482-81F5-460B-AF72-F7FEEBAE0E39}" type="slidenum">
              <a:rPr kumimoji="1" lang="ja-JP" altLang="en-US" smtClean="0"/>
              <a:t>9</a:t>
            </a:fld>
            <a:endParaRPr kumimoji="1" lang="ja-JP" altLang="en-US"/>
          </a:p>
        </p:txBody>
      </p:sp>
    </p:spTree>
    <p:extLst>
      <p:ext uri="{BB962C8B-B14F-4D97-AF65-F5344CB8AC3E}">
        <p14:creationId xmlns:p14="http://schemas.microsoft.com/office/powerpoint/2010/main" val="3108407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FF23-E8ED-012D-3534-9B675F3B096D}"/>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F551BBE9-8570-CDD0-D13A-D21DEA105D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4BCA22AB-7361-3F78-02A8-22B8681CCDBC}"/>
              </a:ext>
            </a:extLst>
          </p:cNvPr>
          <p:cNvSpPr>
            <a:spLocks noGrp="1"/>
          </p:cNvSpPr>
          <p:nvPr>
            <p:ph type="dt" sz="half" idx="10"/>
          </p:nvPr>
        </p:nvSpPr>
        <p:spPr/>
        <p:txBody>
          <a:bodyPr/>
          <a:lstStyle/>
          <a:p>
            <a:fld id="{13F94292-6069-4F07-9C4F-FA1C5FEE2AA5}"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344AF570-6E4A-DDCE-CDE5-53183A1690D5}"/>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62C74F95-2223-34C1-B5B7-81AE635A68FE}"/>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105662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DBFD-BD09-96EC-FDB1-32639825D722}"/>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7BAC589E-2E1A-5D5D-F0EE-267F65642E75}"/>
              </a:ext>
            </a:extLst>
          </p:cNvPr>
          <p:cNvSpPr>
            <a:spLocks noGrp="1"/>
          </p:cNvSpPr>
          <p:nvPr>
            <p:ph type="body" orient="vert" idx="1"/>
          </p:nvPr>
        </p:nvSpPr>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B2554245-2F62-D4BA-62E1-9DD4AC507934}"/>
              </a:ext>
            </a:extLst>
          </p:cNvPr>
          <p:cNvSpPr>
            <a:spLocks noGrp="1"/>
          </p:cNvSpPr>
          <p:nvPr>
            <p:ph type="dt" sz="half" idx="10"/>
          </p:nvPr>
        </p:nvSpPr>
        <p:spPr/>
        <p:txBody>
          <a:bodyPr/>
          <a:lstStyle/>
          <a:p>
            <a:fld id="{B994C32B-5B57-4A87-BDB2-DF382A9B6CD2}"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C3341947-4C85-329F-920A-D0DD8538479F}"/>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92728966-24C2-B7F7-41DB-3DAB5550B691}"/>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30986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838C5F-C1A8-E390-E5D7-605BF592EB03}"/>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01F6C73A-78B8-7A10-4337-C6BDC21CA35E}"/>
              </a:ext>
            </a:extLst>
          </p:cNvPr>
          <p:cNvSpPr>
            <a:spLocks noGrp="1"/>
          </p:cNvSpPr>
          <p:nvPr>
            <p:ph type="body" orient="vert" idx="1"/>
          </p:nvPr>
        </p:nvSpPr>
        <p:spPr>
          <a:xfrm>
            <a:off x="838200" y="365125"/>
            <a:ext cx="7734300" cy="5811838"/>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3548A80B-3305-0169-6E6F-057A205F7192}"/>
              </a:ext>
            </a:extLst>
          </p:cNvPr>
          <p:cNvSpPr>
            <a:spLocks noGrp="1"/>
          </p:cNvSpPr>
          <p:nvPr>
            <p:ph type="dt" sz="half" idx="10"/>
          </p:nvPr>
        </p:nvSpPr>
        <p:spPr/>
        <p:txBody>
          <a:bodyPr/>
          <a:lstStyle/>
          <a:p>
            <a:fld id="{5C2365F6-660C-4F71-B8EB-D60F05ED3A9A}"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F9987912-493E-4EF2-BC82-70ECD28825C5}"/>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E791FB4-8727-5290-8EEF-FE1024634AD5}"/>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242769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13FA-EBAD-6BB2-9840-F8018577FBF1}"/>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F4CCF30F-6B55-2158-6D02-B472972B028D}"/>
              </a:ext>
            </a:extLst>
          </p:cNvPr>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7F939418-FA3E-C197-5305-B08A9F4A6677}"/>
              </a:ext>
            </a:extLst>
          </p:cNvPr>
          <p:cNvSpPr>
            <a:spLocks noGrp="1"/>
          </p:cNvSpPr>
          <p:nvPr>
            <p:ph type="dt" sz="half" idx="10"/>
          </p:nvPr>
        </p:nvSpPr>
        <p:spPr/>
        <p:txBody>
          <a:bodyPr/>
          <a:lstStyle/>
          <a:p>
            <a:fld id="{31FAC9D4-9EAC-4548-AA69-B2EF8C0E1709}"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B8755796-E899-8051-34D3-EEE1E13695D3}"/>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DE723E79-0DCC-A887-9338-B5B2C6F892C5}"/>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221684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7D1-DA03-2C53-6B81-4643D3CE2F0A}"/>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32766221-6F9C-060D-6BE3-4981898B36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Click to edit Master text styles</a:t>
            </a:r>
          </a:p>
        </p:txBody>
      </p:sp>
      <p:sp>
        <p:nvSpPr>
          <p:cNvPr id="4" name="Date Placeholder 3">
            <a:extLst>
              <a:ext uri="{FF2B5EF4-FFF2-40B4-BE49-F238E27FC236}">
                <a16:creationId xmlns:a16="http://schemas.microsoft.com/office/drawing/2014/main" id="{F8688BC3-F0E2-D8D7-D295-267F1ED13CE6}"/>
              </a:ext>
            </a:extLst>
          </p:cNvPr>
          <p:cNvSpPr>
            <a:spLocks noGrp="1"/>
          </p:cNvSpPr>
          <p:nvPr>
            <p:ph type="dt" sz="half" idx="10"/>
          </p:nvPr>
        </p:nvSpPr>
        <p:spPr/>
        <p:txBody>
          <a:bodyPr/>
          <a:lstStyle/>
          <a:p>
            <a:fld id="{CCA60154-BB83-4C2A-BE79-28CC468A4A5A}"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3F75DD19-CAA4-E1E1-CD9A-980DDF3C85D2}"/>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1D2CD9AE-5B73-2EE7-FD8E-EDA7F18AA904}"/>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342052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83CF-27DD-8D92-10F1-65B1DBC5B3EE}"/>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19AE7F80-4170-2C16-D2F5-45CA9D7EC999}"/>
              </a:ext>
            </a:extLst>
          </p:cNvPr>
          <p:cNvSpPr>
            <a:spLocks noGrp="1"/>
          </p:cNvSpPr>
          <p:nvPr>
            <p:ph sz="half" idx="1"/>
          </p:nvPr>
        </p:nvSpPr>
        <p:spPr>
          <a:xfrm>
            <a:off x="838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481E3FAB-ED34-96F0-A4AE-EA77562F4CE6}"/>
              </a:ext>
            </a:extLst>
          </p:cNvPr>
          <p:cNvSpPr>
            <a:spLocks noGrp="1"/>
          </p:cNvSpPr>
          <p:nvPr>
            <p:ph sz="half" idx="2"/>
          </p:nvPr>
        </p:nvSpPr>
        <p:spPr>
          <a:xfrm>
            <a:off x="6172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873F83BA-3BBE-0912-BC69-0317AFD66C8B}"/>
              </a:ext>
            </a:extLst>
          </p:cNvPr>
          <p:cNvSpPr>
            <a:spLocks noGrp="1"/>
          </p:cNvSpPr>
          <p:nvPr>
            <p:ph type="dt" sz="half" idx="10"/>
          </p:nvPr>
        </p:nvSpPr>
        <p:spPr/>
        <p:txBody>
          <a:bodyPr/>
          <a:lstStyle/>
          <a:p>
            <a:fld id="{335A481A-C748-4A9E-9B7B-D7FFF21D5C36}" type="datetime1">
              <a:rPr kumimoji="1" lang="ja-JP" altLang="en-US" smtClean="0"/>
              <a:t>2023/10/25</a:t>
            </a:fld>
            <a:endParaRPr kumimoji="1" lang="ja-JP" altLang="en-US"/>
          </a:p>
        </p:txBody>
      </p:sp>
      <p:sp>
        <p:nvSpPr>
          <p:cNvPr id="6" name="Footer Placeholder 5">
            <a:extLst>
              <a:ext uri="{FF2B5EF4-FFF2-40B4-BE49-F238E27FC236}">
                <a16:creationId xmlns:a16="http://schemas.microsoft.com/office/drawing/2014/main" id="{83EBBE00-AE1E-BD9C-6AD2-3E693AC06F9F}"/>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65432FF7-3E8E-0D22-584F-A2830761ECA7}"/>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325580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B70C-6FFC-BC96-7214-6FA6CE41EE91}"/>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E78D89F6-28DA-4264-FC13-9DFB63B3BA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a:extLst>
              <a:ext uri="{FF2B5EF4-FFF2-40B4-BE49-F238E27FC236}">
                <a16:creationId xmlns:a16="http://schemas.microsoft.com/office/drawing/2014/main" id="{D384F1DB-D389-65B3-AAC0-466B5E1EB8E2}"/>
              </a:ext>
            </a:extLst>
          </p:cNvPr>
          <p:cNvSpPr>
            <a:spLocks noGrp="1"/>
          </p:cNvSpPr>
          <p:nvPr>
            <p:ph sz="half" idx="2"/>
          </p:nvPr>
        </p:nvSpPr>
        <p:spPr>
          <a:xfrm>
            <a:off x="839788" y="2505075"/>
            <a:ext cx="5157787"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0F7AF9D9-2132-31C9-7EDC-DC4BDFE48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a:extLst>
              <a:ext uri="{FF2B5EF4-FFF2-40B4-BE49-F238E27FC236}">
                <a16:creationId xmlns:a16="http://schemas.microsoft.com/office/drawing/2014/main" id="{6441CC88-18B8-9A05-81F1-1B20B25E7DAA}"/>
              </a:ext>
            </a:extLst>
          </p:cNvPr>
          <p:cNvSpPr>
            <a:spLocks noGrp="1"/>
          </p:cNvSpPr>
          <p:nvPr>
            <p:ph sz="quarter" idx="4"/>
          </p:nvPr>
        </p:nvSpPr>
        <p:spPr>
          <a:xfrm>
            <a:off x="6172200" y="2505075"/>
            <a:ext cx="5183188"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C9D66FDC-C1FC-632F-DB9B-784BC7972B20}"/>
              </a:ext>
            </a:extLst>
          </p:cNvPr>
          <p:cNvSpPr>
            <a:spLocks noGrp="1"/>
          </p:cNvSpPr>
          <p:nvPr>
            <p:ph type="dt" sz="half" idx="10"/>
          </p:nvPr>
        </p:nvSpPr>
        <p:spPr/>
        <p:txBody>
          <a:bodyPr/>
          <a:lstStyle/>
          <a:p>
            <a:fld id="{DF2AE98E-E11A-4F1F-8518-0A80129B0D41}" type="datetime1">
              <a:rPr kumimoji="1" lang="ja-JP" altLang="en-US" smtClean="0"/>
              <a:t>2023/10/25</a:t>
            </a:fld>
            <a:endParaRPr kumimoji="1" lang="ja-JP" altLang="en-US"/>
          </a:p>
        </p:txBody>
      </p:sp>
      <p:sp>
        <p:nvSpPr>
          <p:cNvPr id="8" name="Footer Placeholder 7">
            <a:extLst>
              <a:ext uri="{FF2B5EF4-FFF2-40B4-BE49-F238E27FC236}">
                <a16:creationId xmlns:a16="http://schemas.microsoft.com/office/drawing/2014/main" id="{9723E9F4-3985-64F9-CA5C-1A16BDAA555B}"/>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6B6E2BCD-472B-6FA0-9B6D-8B31B203F64D}"/>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257886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F72A-BB12-4D2F-E991-B36ED4DE469F}"/>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C94CF84D-D137-3160-4DDE-589D2DF9072E}"/>
              </a:ext>
            </a:extLst>
          </p:cNvPr>
          <p:cNvSpPr>
            <a:spLocks noGrp="1"/>
          </p:cNvSpPr>
          <p:nvPr>
            <p:ph type="dt" sz="half" idx="10"/>
          </p:nvPr>
        </p:nvSpPr>
        <p:spPr/>
        <p:txBody>
          <a:bodyPr/>
          <a:lstStyle/>
          <a:p>
            <a:fld id="{B33DE3F5-8068-43E9-945D-F56C31B4F773}" type="datetime1">
              <a:rPr kumimoji="1" lang="ja-JP" altLang="en-US" smtClean="0"/>
              <a:t>2023/10/25</a:t>
            </a:fld>
            <a:endParaRPr kumimoji="1" lang="ja-JP" altLang="en-US"/>
          </a:p>
        </p:txBody>
      </p:sp>
      <p:sp>
        <p:nvSpPr>
          <p:cNvPr id="4" name="Footer Placeholder 3">
            <a:extLst>
              <a:ext uri="{FF2B5EF4-FFF2-40B4-BE49-F238E27FC236}">
                <a16:creationId xmlns:a16="http://schemas.microsoft.com/office/drawing/2014/main" id="{B945A6C3-3739-BEAA-5D46-DA4E7C405D0F}"/>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3CB4BC73-31D3-752C-7665-6BEBE1E825C0}"/>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356137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0FD0A-5201-96A4-B9F8-27142F2DFFA6}"/>
              </a:ext>
            </a:extLst>
          </p:cNvPr>
          <p:cNvSpPr>
            <a:spLocks noGrp="1"/>
          </p:cNvSpPr>
          <p:nvPr>
            <p:ph type="dt" sz="half" idx="10"/>
          </p:nvPr>
        </p:nvSpPr>
        <p:spPr/>
        <p:txBody>
          <a:bodyPr/>
          <a:lstStyle/>
          <a:p>
            <a:fld id="{8490D893-E5B9-49EA-ABD4-A3CB307CBE26}" type="datetime1">
              <a:rPr kumimoji="1" lang="ja-JP" altLang="en-US" smtClean="0"/>
              <a:t>2023/10/25</a:t>
            </a:fld>
            <a:endParaRPr kumimoji="1" lang="ja-JP" altLang="en-US"/>
          </a:p>
        </p:txBody>
      </p:sp>
      <p:sp>
        <p:nvSpPr>
          <p:cNvPr id="3" name="Footer Placeholder 2">
            <a:extLst>
              <a:ext uri="{FF2B5EF4-FFF2-40B4-BE49-F238E27FC236}">
                <a16:creationId xmlns:a16="http://schemas.microsoft.com/office/drawing/2014/main" id="{410D3EAC-8151-7844-4565-211A9FCF6C38}"/>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74C5C831-BF01-1F33-7825-2FC276724B95}"/>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3400529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3091-0E78-20E4-9474-6CCE9932AEAF}"/>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069934C4-C6E7-0862-EF11-9D7F9E603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05485570-D931-E18E-C764-C2B26FB63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C6626B90-E3D8-B79B-F8A2-F7227A939AB3}"/>
              </a:ext>
            </a:extLst>
          </p:cNvPr>
          <p:cNvSpPr>
            <a:spLocks noGrp="1"/>
          </p:cNvSpPr>
          <p:nvPr>
            <p:ph type="dt" sz="half" idx="10"/>
          </p:nvPr>
        </p:nvSpPr>
        <p:spPr/>
        <p:txBody>
          <a:bodyPr/>
          <a:lstStyle/>
          <a:p>
            <a:fld id="{28667275-C424-4776-A93B-882476E60054}" type="datetime1">
              <a:rPr kumimoji="1" lang="ja-JP" altLang="en-US" smtClean="0"/>
              <a:t>2023/10/25</a:t>
            </a:fld>
            <a:endParaRPr kumimoji="1" lang="ja-JP" altLang="en-US"/>
          </a:p>
        </p:txBody>
      </p:sp>
      <p:sp>
        <p:nvSpPr>
          <p:cNvPr id="6" name="Footer Placeholder 5">
            <a:extLst>
              <a:ext uri="{FF2B5EF4-FFF2-40B4-BE49-F238E27FC236}">
                <a16:creationId xmlns:a16="http://schemas.microsoft.com/office/drawing/2014/main" id="{F6623FEC-6E54-681A-9590-341C0D3B2C54}"/>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AAB271D9-259F-0053-C1DA-7D1985E2DA5C}"/>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18907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A5FB-A1BE-AD6D-0189-7D1DC32158AE}"/>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61B4E590-B200-8114-9A31-8B15A5ABF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531E6FE1-9955-BB89-748C-DF220EF40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89A76F4A-5A91-1F6D-8724-4C10BFB61C69}"/>
              </a:ext>
            </a:extLst>
          </p:cNvPr>
          <p:cNvSpPr>
            <a:spLocks noGrp="1"/>
          </p:cNvSpPr>
          <p:nvPr>
            <p:ph type="dt" sz="half" idx="10"/>
          </p:nvPr>
        </p:nvSpPr>
        <p:spPr/>
        <p:txBody>
          <a:bodyPr/>
          <a:lstStyle/>
          <a:p>
            <a:fld id="{97A86765-0B0F-4116-BE9B-AF585959C147}" type="datetime1">
              <a:rPr kumimoji="1" lang="ja-JP" altLang="en-US" smtClean="0"/>
              <a:t>2023/10/25</a:t>
            </a:fld>
            <a:endParaRPr kumimoji="1" lang="ja-JP" altLang="en-US"/>
          </a:p>
        </p:txBody>
      </p:sp>
      <p:sp>
        <p:nvSpPr>
          <p:cNvPr id="6" name="Footer Placeholder 5">
            <a:extLst>
              <a:ext uri="{FF2B5EF4-FFF2-40B4-BE49-F238E27FC236}">
                <a16:creationId xmlns:a16="http://schemas.microsoft.com/office/drawing/2014/main" id="{E119B767-7D0C-50C4-6A7D-8E2FFF84A5BD}"/>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00CEBB4E-8773-D62C-620D-6C4D70A738DD}"/>
              </a:ext>
            </a:extLst>
          </p:cNvPr>
          <p:cNvSpPr>
            <a:spLocks noGrp="1"/>
          </p:cNvSpPr>
          <p:nvPr>
            <p:ph type="sldNum" sz="quarter" idx="12"/>
          </p:nvPr>
        </p:nvSpPr>
        <p:spPr/>
        <p:txBody>
          <a:body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159238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6831AF-6547-92BD-BF0D-1ACA7FAD9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DF858222-67B6-C1A2-9826-FE322564B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D8329853-AAB8-925C-8BD0-40DA4B96FB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90A435-504F-4C13-AD18-7A4811A2F0BA}" type="datetime1">
              <a:rPr kumimoji="1" lang="ja-JP" altLang="en-US" smtClean="0"/>
              <a:t>2023/10/25</a:t>
            </a:fld>
            <a:endParaRPr kumimoji="1" lang="ja-JP" altLang="en-US"/>
          </a:p>
        </p:txBody>
      </p:sp>
      <p:sp>
        <p:nvSpPr>
          <p:cNvPr id="5" name="Footer Placeholder 4">
            <a:extLst>
              <a:ext uri="{FF2B5EF4-FFF2-40B4-BE49-F238E27FC236}">
                <a16:creationId xmlns:a16="http://schemas.microsoft.com/office/drawing/2014/main" id="{BF07EF2C-66D7-4D90-B600-62658327E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B261D7A0-37D8-1293-A53F-542C565476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F0D48-1CF2-4FB3-AA0E-ACC37C6DC730}" type="slidenum">
              <a:rPr kumimoji="1" lang="ja-JP" altLang="en-US" smtClean="0"/>
              <a:t>‹#›</a:t>
            </a:fld>
            <a:endParaRPr kumimoji="1" lang="ja-JP" altLang="en-US"/>
          </a:p>
        </p:txBody>
      </p:sp>
    </p:spTree>
    <p:extLst>
      <p:ext uri="{BB962C8B-B14F-4D97-AF65-F5344CB8AC3E}">
        <p14:creationId xmlns:p14="http://schemas.microsoft.com/office/powerpoint/2010/main" val="2751785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AC86DA-FD08-AA8F-A6D7-689438F71566}"/>
              </a:ext>
            </a:extLst>
          </p:cNvPr>
          <p:cNvSpPr>
            <a:spLocks noGrp="1"/>
          </p:cNvSpPr>
          <p:nvPr>
            <p:ph type="sldNum" sz="quarter" idx="12"/>
          </p:nvPr>
        </p:nvSpPr>
        <p:spPr/>
        <p:txBody>
          <a:bodyPr/>
          <a:lstStyle/>
          <a:p>
            <a:fld id="{649F0D48-1CF2-4FB3-AA0E-ACC37C6DC730}" type="slidenum">
              <a:rPr kumimoji="1" lang="ja-JP" altLang="en-US" smtClean="0"/>
              <a:t>1</a:t>
            </a:fld>
            <a:endParaRPr kumimoji="1" lang="ja-JP" altLang="en-US"/>
          </a:p>
        </p:txBody>
      </p:sp>
      <p:pic>
        <p:nvPicPr>
          <p:cNvPr id="5" name="Picture 4">
            <a:extLst>
              <a:ext uri="{FF2B5EF4-FFF2-40B4-BE49-F238E27FC236}">
                <a16:creationId xmlns:a16="http://schemas.microsoft.com/office/drawing/2014/main" id="{C396E891-8674-130F-E217-CFA807174DC6}"/>
              </a:ext>
            </a:extLst>
          </p:cNvPr>
          <p:cNvPicPr>
            <a:picLocks noChangeAspect="1"/>
          </p:cNvPicPr>
          <p:nvPr/>
        </p:nvPicPr>
        <p:blipFill>
          <a:blip r:embed="rId5">
            <a:alphaModFix amt="85000"/>
          </a:blip>
          <a:stretch>
            <a:fillRect/>
          </a:stretch>
        </p:blipFill>
        <p:spPr>
          <a:xfrm>
            <a:off x="6230111" y="0"/>
            <a:ext cx="5961889" cy="6858000"/>
          </a:xfrm>
          <a:prstGeom prst="rect">
            <a:avLst/>
          </a:prstGeom>
        </p:spPr>
      </p:pic>
      <p:sp>
        <p:nvSpPr>
          <p:cNvPr id="8" name="Rectangle 7">
            <a:extLst>
              <a:ext uri="{FF2B5EF4-FFF2-40B4-BE49-F238E27FC236}">
                <a16:creationId xmlns:a16="http://schemas.microsoft.com/office/drawing/2014/main" id="{029B98F4-3627-63DE-A473-CAF7B15C3FF5}"/>
              </a:ext>
            </a:extLst>
          </p:cNvPr>
          <p:cNvSpPr/>
          <p:nvPr/>
        </p:nvSpPr>
        <p:spPr>
          <a:xfrm>
            <a:off x="0" y="0"/>
            <a:ext cx="6230111" cy="6857999"/>
          </a:xfrm>
          <a:prstGeom prst="rect">
            <a:avLst/>
          </a:prstGeom>
          <a:solidFill>
            <a:schemeClr val="bg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Picture 5">
            <a:extLst>
              <a:ext uri="{FF2B5EF4-FFF2-40B4-BE49-F238E27FC236}">
                <a16:creationId xmlns:a16="http://schemas.microsoft.com/office/drawing/2014/main" id="{4E89A8EE-AF67-1F17-36AD-C36934971A80}"/>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artisticLineDrawing/>
                    </a14:imgEffect>
                  </a14:imgLayer>
                </a14:imgProps>
              </a:ext>
            </a:extLst>
          </a:blip>
          <a:stretch>
            <a:fillRect/>
          </a:stretch>
        </p:blipFill>
        <p:spPr>
          <a:xfrm>
            <a:off x="1342425" y="1089023"/>
            <a:ext cx="5961889" cy="4679951"/>
          </a:xfrm>
          <a:prstGeom prst="rect">
            <a:avLst/>
          </a:prstGeom>
          <a:solidFill>
            <a:schemeClr val="bg2"/>
          </a:solidFill>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2FF3CD4-CD88-2171-5A37-E97CB018C0D0}"/>
              </a:ext>
            </a:extLst>
          </p:cNvPr>
          <p:cNvSpPr txBox="1"/>
          <p:nvPr/>
        </p:nvSpPr>
        <p:spPr>
          <a:xfrm>
            <a:off x="2370889" y="2034404"/>
            <a:ext cx="3904960"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kumimoji="1" lang="en-US" altLang="ja-JP" sz="4000" b="1" dirty="0">
                <a:solidFill>
                  <a:srgbClr val="002060"/>
                </a:solidFill>
                <a:latin typeface="Georgia" panose="02040502050405020303" pitchFamily="18" charset="0"/>
                <a:ea typeface="Calibri" panose="020F0502020204030204" pitchFamily="34" charset="0"/>
                <a:cs typeface="Calibri" panose="020F0502020204030204" pitchFamily="34" charset="0"/>
              </a:rPr>
              <a:t>ConnectTel</a:t>
            </a:r>
          </a:p>
          <a:p>
            <a:pPr algn="ctr">
              <a:lnSpc>
                <a:spcPct val="90000"/>
              </a:lnSpc>
              <a:spcBef>
                <a:spcPct val="0"/>
              </a:spcBef>
              <a:spcAft>
                <a:spcPts val="600"/>
              </a:spcAft>
            </a:pPr>
            <a:r>
              <a:rPr kumimoji="1" lang="en-US" altLang="ja-JP" sz="2400" dirty="0">
                <a:solidFill>
                  <a:srgbClr val="002060"/>
                </a:solidFill>
                <a:latin typeface="Georgia" panose="02040502050405020303" pitchFamily="18" charset="0"/>
                <a:ea typeface="Calibri" panose="020F0502020204030204" pitchFamily="34" charset="0"/>
                <a:cs typeface="Calibri" panose="020F0502020204030204" pitchFamily="34" charset="0"/>
              </a:rPr>
              <a:t>Customer Churn Prediction by Machine Learning</a:t>
            </a:r>
            <a:endParaRPr kumimoji="1" lang="en-US" altLang="ja-JP" sz="2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25A43EB-3895-E9B7-ACF1-76F5788F5B6E}"/>
              </a:ext>
            </a:extLst>
          </p:cNvPr>
          <p:cNvSpPr txBox="1"/>
          <p:nvPr/>
        </p:nvSpPr>
        <p:spPr>
          <a:xfrm>
            <a:off x="2892324" y="3934316"/>
            <a:ext cx="2862090" cy="720243"/>
          </a:xfrm>
          <a:prstGeom prst="rect">
            <a:avLst/>
          </a:prstGeom>
        </p:spPr>
        <p:txBody>
          <a:bodyPr vert="horz" lIns="91440" tIns="45720" rIns="91440" bIns="45720" rtlCol="0">
            <a:normAutofit/>
          </a:bodyPr>
          <a:lstStyle/>
          <a:p>
            <a:pPr marR="0" lvl="0" algn="ctr" fontAlgn="auto">
              <a:lnSpc>
                <a:spcPct val="90000"/>
              </a:lnSpc>
              <a:spcBef>
                <a:spcPts val="0"/>
              </a:spcBef>
              <a:spcAft>
                <a:spcPts val="600"/>
              </a:spcAft>
              <a:buClrTx/>
              <a:buSzTx/>
              <a:tabLst/>
              <a:defRPr/>
            </a:pPr>
            <a:r>
              <a:rPr kumimoji="1" lang="en-US" altLang="ja-JP" b="1" i="0" strike="noStrike" cap="none" spc="0" normalizeH="0" baseline="0" noProof="0" dirty="0">
                <a:ln>
                  <a:noFill/>
                </a:ln>
                <a:solidFill>
                  <a:schemeClr val="accent2">
                    <a:lumMod val="50000"/>
                  </a:schemeClr>
                </a:solidFill>
                <a:effectLst/>
                <a:uLnTx/>
                <a:uFillTx/>
                <a:latin typeface="Georgia" panose="02040502050405020303" pitchFamily="18" charset="0"/>
                <a:ea typeface="Calibri" panose="020F0502020204030204" pitchFamily="34" charset="0"/>
                <a:cs typeface="Calibri" panose="020F0502020204030204" pitchFamily="34" charset="0"/>
              </a:rPr>
              <a:t>Presented By:</a:t>
            </a:r>
          </a:p>
          <a:p>
            <a:pPr marR="0" lvl="0" algn="ctr" fontAlgn="auto">
              <a:lnSpc>
                <a:spcPct val="90000"/>
              </a:lnSpc>
              <a:spcBef>
                <a:spcPts val="0"/>
              </a:spcBef>
              <a:spcAft>
                <a:spcPts val="600"/>
              </a:spcAft>
              <a:buClrTx/>
              <a:buSzTx/>
              <a:tabLst/>
              <a:defRPr/>
            </a:pPr>
            <a:r>
              <a:rPr kumimoji="1" lang="en-US" altLang="ja-JP" i="0" strike="noStrike" cap="none" spc="0" normalizeH="0" baseline="0" noProof="0" dirty="0">
                <a:ln>
                  <a:noFill/>
                </a:ln>
                <a:solidFill>
                  <a:schemeClr val="accent2">
                    <a:lumMod val="50000"/>
                  </a:schemeClr>
                </a:solidFill>
                <a:effectLst/>
                <a:uLnTx/>
                <a:uFillTx/>
                <a:latin typeface="Georgia" panose="02040502050405020303" pitchFamily="18" charset="0"/>
                <a:ea typeface="Calibri" panose="020F0502020204030204" pitchFamily="34" charset="0"/>
                <a:cs typeface="Calibri" panose="020F0502020204030204" pitchFamily="34" charset="0"/>
              </a:rPr>
              <a:t>Esopere Yannick Esopere</a:t>
            </a:r>
          </a:p>
        </p:txBody>
      </p:sp>
      <p:pic>
        <p:nvPicPr>
          <p:cNvPr id="14" name="Audio 13">
            <a:hlinkClick r:id="" action="ppaction://media"/>
            <a:extLst>
              <a:ext uri="{FF2B5EF4-FFF2-40B4-BE49-F238E27FC236}">
                <a16:creationId xmlns:a16="http://schemas.microsoft.com/office/drawing/2014/main" id="{EB03F3DA-F6F3-AD14-F8D1-EE9555D364F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4370925"/>
      </p:ext>
    </p:extLst>
  </p:cSld>
  <p:clrMapOvr>
    <a:masterClrMapping/>
  </p:clrMapOvr>
  <mc:AlternateContent xmlns:mc="http://schemas.openxmlformats.org/markup-compatibility/2006" xmlns:p14="http://schemas.microsoft.com/office/powerpoint/2010/main">
    <mc:Choice Requires="p14">
      <p:transition spd="slow" p14:dur="2000" advTm="19736"/>
    </mc:Choice>
    <mc:Fallback xmlns="">
      <p:transition spd="slow" advTm="19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9BCBB-FEFE-B7F1-1F85-E064E486DC99}"/>
              </a:ext>
            </a:extLst>
          </p:cNvPr>
          <p:cNvSpPr>
            <a:spLocks noGrp="1"/>
          </p:cNvSpPr>
          <p:nvPr>
            <p:ph type="sldNum" sz="quarter" idx="12"/>
          </p:nvPr>
        </p:nvSpPr>
        <p:spPr>
          <a:xfrm>
            <a:off x="11710307" y="6378123"/>
            <a:ext cx="394607" cy="360136"/>
          </a:xfrm>
        </p:spPr>
        <p:txBody>
          <a:bodyPr/>
          <a:lstStyle/>
          <a:p>
            <a:fld id="{649F0D48-1CF2-4FB3-AA0E-ACC37C6DC730}" type="slidenum">
              <a:rPr kumimoji="1" lang="ja-JP" altLang="en-US" sz="1400" smtClean="0">
                <a:solidFill>
                  <a:schemeClr val="tx1"/>
                </a:solidFill>
              </a:rPr>
              <a:t>10</a:t>
            </a:fld>
            <a:endParaRPr kumimoji="1" lang="ja-JP" altLang="en-US" sz="1400" dirty="0">
              <a:solidFill>
                <a:schemeClr val="tx1"/>
              </a:solidFill>
            </a:endParaRPr>
          </a:p>
        </p:txBody>
      </p:sp>
      <p:sp>
        <p:nvSpPr>
          <p:cNvPr id="3" name="TextBox 2">
            <a:extLst>
              <a:ext uri="{FF2B5EF4-FFF2-40B4-BE49-F238E27FC236}">
                <a16:creationId xmlns:a16="http://schemas.microsoft.com/office/drawing/2014/main" id="{1CCA7817-36A8-C4A9-5427-75E352790334}"/>
              </a:ext>
            </a:extLst>
          </p:cNvPr>
          <p:cNvSpPr txBox="1"/>
          <p:nvPr/>
        </p:nvSpPr>
        <p:spPr>
          <a:xfrm>
            <a:off x="2031546" y="10886"/>
            <a:ext cx="81289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5.2. Model Evaluation by Metrics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graphicFrame>
        <p:nvGraphicFramePr>
          <p:cNvPr id="4" name="Table 3">
            <a:extLst>
              <a:ext uri="{FF2B5EF4-FFF2-40B4-BE49-F238E27FC236}">
                <a16:creationId xmlns:a16="http://schemas.microsoft.com/office/drawing/2014/main" id="{FDE2B236-2DB3-82C5-ECAF-CE32CE0506FB}"/>
              </a:ext>
            </a:extLst>
          </p:cNvPr>
          <p:cNvGraphicFramePr>
            <a:graphicFrameLocks noGrp="1"/>
          </p:cNvGraphicFramePr>
          <p:nvPr>
            <p:extLst>
              <p:ext uri="{D42A27DB-BD31-4B8C-83A1-F6EECF244321}">
                <p14:modId xmlns:p14="http://schemas.microsoft.com/office/powerpoint/2010/main" val="41720918"/>
              </p:ext>
            </p:extLst>
          </p:nvPr>
        </p:nvGraphicFramePr>
        <p:xfrm>
          <a:off x="721427" y="772591"/>
          <a:ext cx="10668385" cy="1706880"/>
        </p:xfrm>
        <a:graphic>
          <a:graphicData uri="http://schemas.openxmlformats.org/drawingml/2006/table">
            <a:tbl>
              <a:tblPr firstRow="1" firstCol="1" bandRow="1">
                <a:tableStyleId>{5C22544A-7EE6-4342-B048-85BDC9FD1C3A}</a:tableStyleId>
              </a:tblPr>
              <a:tblGrid>
                <a:gridCol w="286385">
                  <a:extLst>
                    <a:ext uri="{9D8B030D-6E8A-4147-A177-3AD203B41FA5}">
                      <a16:colId xmlns:a16="http://schemas.microsoft.com/office/drawing/2014/main" val="1938012883"/>
                    </a:ext>
                  </a:extLst>
                </a:gridCol>
                <a:gridCol w="4797562">
                  <a:extLst>
                    <a:ext uri="{9D8B030D-6E8A-4147-A177-3AD203B41FA5}">
                      <a16:colId xmlns:a16="http://schemas.microsoft.com/office/drawing/2014/main" val="242388935"/>
                    </a:ext>
                  </a:extLst>
                </a:gridCol>
                <a:gridCol w="1168228">
                  <a:extLst>
                    <a:ext uri="{9D8B030D-6E8A-4147-A177-3AD203B41FA5}">
                      <a16:colId xmlns:a16="http://schemas.microsoft.com/office/drawing/2014/main" val="2622760755"/>
                    </a:ext>
                  </a:extLst>
                </a:gridCol>
                <a:gridCol w="1168228">
                  <a:extLst>
                    <a:ext uri="{9D8B030D-6E8A-4147-A177-3AD203B41FA5}">
                      <a16:colId xmlns:a16="http://schemas.microsoft.com/office/drawing/2014/main" val="3092775327"/>
                    </a:ext>
                  </a:extLst>
                </a:gridCol>
                <a:gridCol w="889007">
                  <a:extLst>
                    <a:ext uri="{9D8B030D-6E8A-4147-A177-3AD203B41FA5}">
                      <a16:colId xmlns:a16="http://schemas.microsoft.com/office/drawing/2014/main" val="3126986804"/>
                    </a:ext>
                  </a:extLst>
                </a:gridCol>
                <a:gridCol w="1122292">
                  <a:extLst>
                    <a:ext uri="{9D8B030D-6E8A-4147-A177-3AD203B41FA5}">
                      <a16:colId xmlns:a16="http://schemas.microsoft.com/office/drawing/2014/main" val="3853188748"/>
                    </a:ext>
                  </a:extLst>
                </a:gridCol>
                <a:gridCol w="1236683">
                  <a:extLst>
                    <a:ext uri="{9D8B030D-6E8A-4147-A177-3AD203B41FA5}">
                      <a16:colId xmlns:a16="http://schemas.microsoft.com/office/drawing/2014/main" val="2734968006"/>
                    </a:ext>
                  </a:extLst>
                </a:gridCol>
              </a:tblGrid>
              <a:tr h="0">
                <a:tc>
                  <a:txBody>
                    <a:bodyPr/>
                    <a:lstStyle/>
                    <a:p>
                      <a:pPr algn="just"/>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rPr>
                        <a:t> </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ctr"/>
                      <a:r>
                        <a:rPr lang="en-US" sz="1600" kern="100" dirty="0">
                          <a:effectLst/>
                          <a:latin typeface="Calibri" panose="020F0502020204030204" pitchFamily="34" charset="0"/>
                          <a:ea typeface="Calibri" panose="020F0502020204030204" pitchFamily="34" charset="0"/>
                          <a:cs typeface="Calibri" panose="020F0502020204030204" pitchFamily="34" charset="0"/>
                        </a:rPr>
                        <a:t>Accuracy</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ctr"/>
                      <a:r>
                        <a:rPr lang="en-US" sz="1600" kern="100" dirty="0">
                          <a:effectLst/>
                          <a:latin typeface="Calibri" panose="020F0502020204030204" pitchFamily="34" charset="0"/>
                          <a:ea typeface="Calibri" panose="020F0502020204030204" pitchFamily="34" charset="0"/>
                          <a:cs typeface="Calibri" panose="020F0502020204030204" pitchFamily="34" charset="0"/>
                        </a:rPr>
                        <a:t>Precision</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ctr"/>
                      <a:r>
                        <a:rPr lang="en-US" sz="1600" kern="100" dirty="0">
                          <a:effectLst/>
                          <a:latin typeface="Calibri" panose="020F0502020204030204" pitchFamily="34" charset="0"/>
                          <a:ea typeface="Calibri" panose="020F0502020204030204" pitchFamily="34" charset="0"/>
                          <a:cs typeface="Calibri" panose="020F0502020204030204" pitchFamily="34" charset="0"/>
                        </a:rPr>
                        <a:t>Recall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ctr"/>
                      <a:r>
                        <a:rPr lang="en-US" sz="1600" kern="100" dirty="0">
                          <a:effectLst/>
                          <a:latin typeface="Calibri" panose="020F0502020204030204" pitchFamily="34" charset="0"/>
                          <a:ea typeface="Calibri" panose="020F0502020204030204" pitchFamily="34" charset="0"/>
                          <a:cs typeface="Calibri" panose="020F0502020204030204" pitchFamily="34" charset="0"/>
                        </a:rPr>
                        <a:t>F1-score</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ctr"/>
                      <a:r>
                        <a:rPr lang="en-US" sz="1600" kern="100" dirty="0">
                          <a:effectLst/>
                          <a:latin typeface="Calibri" panose="020F0502020204030204" pitchFamily="34" charset="0"/>
                          <a:ea typeface="Calibri" panose="020F0502020204030204" pitchFamily="34" charset="0"/>
                          <a:cs typeface="Calibri" panose="020F0502020204030204" pitchFamily="34" charset="0"/>
                        </a:rPr>
                        <a:t>AUC-ROC</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1361786731"/>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1</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ea typeface="Calibri" panose="020F0502020204030204" pitchFamily="34" charset="0"/>
                          <a:cs typeface="Calibri" panose="020F0502020204030204" pitchFamily="34" charset="0"/>
                        </a:rPr>
                        <a:t>Random Forest Model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79.8%</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66.6%</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47.7%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55.6%</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69.6%</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325133574"/>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2</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ea typeface="Calibri" panose="020F0502020204030204" pitchFamily="34" charset="0"/>
                          <a:cs typeface="Calibri" panose="020F0502020204030204" pitchFamily="34" charset="0"/>
                        </a:rPr>
                        <a:t>Decision Tree Model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71.3%</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46%</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47.9%</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46.9%</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63.8%</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1736233757"/>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3</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ea typeface="Calibri" panose="020F0502020204030204" pitchFamily="34" charset="0"/>
                          <a:cs typeface="Calibri" panose="020F0502020204030204" pitchFamily="34" charset="0"/>
                        </a:rPr>
                        <a:t>XG Boost Model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79.4%</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63.7%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52.2%</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57.4%</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70.7%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851752661"/>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4</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ea typeface="Calibri" panose="020F0502020204030204" pitchFamily="34" charset="0"/>
                          <a:cs typeface="Calibri" panose="020F0502020204030204" pitchFamily="34" charset="0"/>
                        </a:rPr>
                        <a:t>K-Nearest Neighbors Model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76.2%</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55.8%</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48.7%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52%</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67.4%</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1359985519"/>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5</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ea typeface="Calibri" panose="020F0502020204030204" pitchFamily="34" charset="0"/>
                          <a:cs typeface="Calibri" panose="020F0502020204030204" pitchFamily="34" charset="0"/>
                        </a:rPr>
                        <a:t>SVC Model</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80.9%</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69.2%</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50.1%</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58.1%</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71%</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920312543"/>
                  </a:ext>
                </a:extLst>
              </a:tr>
              <a:tr h="0">
                <a:tc>
                  <a:txBody>
                    <a:bodyPr/>
                    <a:lstStyle/>
                    <a:p>
                      <a:pPr algn="l"/>
                      <a:r>
                        <a:rPr lang="en-US" altLang="ja-JP" sz="1600" kern="100" dirty="0">
                          <a:effectLst/>
                          <a:latin typeface="Calibri" panose="020F0502020204030204" pitchFamily="34" charset="0"/>
                          <a:ea typeface="Yu Mincho" panose="02020400000000000000" pitchFamily="18" charset="-128"/>
                          <a:cs typeface="Calibri" panose="020F0502020204030204" pitchFamily="34" charset="0"/>
                        </a:rPr>
                        <a:t>6</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l"/>
                      <a:r>
                        <a:rPr lang="en-US" sz="1600" kern="100">
                          <a:effectLst/>
                          <a:latin typeface="Calibri" panose="020F0502020204030204" pitchFamily="34" charset="0"/>
                          <a:ea typeface="Calibri" panose="020F0502020204030204" pitchFamily="34" charset="0"/>
                          <a:cs typeface="Calibri" panose="020F0502020204030204" pitchFamily="34" charset="0"/>
                        </a:rPr>
                        <a:t>Logistic Regression Model</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82.1%</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68.7%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59.5%</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a:effectLst/>
                          <a:latin typeface="Calibri" panose="020F0502020204030204" pitchFamily="34" charset="0"/>
                          <a:ea typeface="Calibri" panose="020F0502020204030204" pitchFamily="34" charset="0"/>
                          <a:cs typeface="Calibri" panose="020F0502020204030204" pitchFamily="34" charset="0"/>
                        </a:rPr>
                        <a:t>63.7%</a:t>
                      </a:r>
                      <a:endParaRPr lang="ja-JP" sz="1600" kern="10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tc>
                  <a:txBody>
                    <a:bodyPr/>
                    <a:lstStyle/>
                    <a:p>
                      <a:pPr algn="just"/>
                      <a:r>
                        <a:rPr lang="en-US" sz="1600" kern="100" dirty="0">
                          <a:effectLst/>
                          <a:latin typeface="Calibri" panose="020F0502020204030204" pitchFamily="34" charset="0"/>
                          <a:ea typeface="Calibri" panose="020F0502020204030204" pitchFamily="34" charset="0"/>
                          <a:cs typeface="Calibri" panose="020F0502020204030204" pitchFamily="34" charset="0"/>
                        </a:rPr>
                        <a:t>74.8%</a:t>
                      </a:r>
                      <a:endParaRPr lang="ja-JP" sz="1600" kern="100" dirty="0">
                        <a:effectLst/>
                        <a:latin typeface="Calibri" panose="020F0502020204030204" pitchFamily="34" charset="0"/>
                        <a:ea typeface="Yu Mincho" panose="02020400000000000000" pitchFamily="18" charset="-128"/>
                        <a:cs typeface="Calibri" panose="020F0502020204030204" pitchFamily="34" charset="0"/>
                      </a:endParaRPr>
                    </a:p>
                  </a:txBody>
                  <a:tcPr marL="68580" marR="68580" marT="0" marB="0"/>
                </a:tc>
                <a:extLst>
                  <a:ext uri="{0D108BD9-81ED-4DB2-BD59-A6C34878D82A}">
                    <a16:rowId xmlns:a16="http://schemas.microsoft.com/office/drawing/2014/main" val="707730822"/>
                  </a:ext>
                </a:extLst>
              </a:tr>
            </a:tbl>
          </a:graphicData>
        </a:graphic>
      </p:graphicFrame>
      <p:pic>
        <p:nvPicPr>
          <p:cNvPr id="5" name="Picture 4">
            <a:extLst>
              <a:ext uri="{FF2B5EF4-FFF2-40B4-BE49-F238E27FC236}">
                <a16:creationId xmlns:a16="http://schemas.microsoft.com/office/drawing/2014/main" id="{F74CF05A-AC13-3D4A-F004-316BB1791AE6}"/>
              </a:ext>
            </a:extLst>
          </p:cNvPr>
          <p:cNvPicPr>
            <a:picLocks noChangeAspect="1"/>
          </p:cNvPicPr>
          <p:nvPr/>
        </p:nvPicPr>
        <p:blipFill>
          <a:blip r:embed="rId6"/>
          <a:stretch>
            <a:fillRect/>
          </a:stretch>
        </p:blipFill>
        <p:spPr>
          <a:xfrm>
            <a:off x="721427" y="2700670"/>
            <a:ext cx="10668385" cy="3859618"/>
          </a:xfrm>
          <a:prstGeom prst="rect">
            <a:avLst/>
          </a:prstGeom>
        </p:spPr>
      </p:pic>
      <p:sp>
        <p:nvSpPr>
          <p:cNvPr id="6" name="Rectangle 5">
            <a:extLst>
              <a:ext uri="{FF2B5EF4-FFF2-40B4-BE49-F238E27FC236}">
                <a16:creationId xmlns:a16="http://schemas.microsoft.com/office/drawing/2014/main" id="{412E50AC-2067-701E-D73A-D93494F41D8F}"/>
              </a:ext>
            </a:extLst>
          </p:cNvPr>
          <p:cNvSpPr/>
          <p:nvPr/>
        </p:nvSpPr>
        <p:spPr>
          <a:xfrm>
            <a:off x="1012371" y="2231572"/>
            <a:ext cx="10377441" cy="2721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a:extLst>
              <a:ext uri="{FF2B5EF4-FFF2-40B4-BE49-F238E27FC236}">
                <a16:creationId xmlns:a16="http://schemas.microsoft.com/office/drawing/2014/main" id="{4E5C29BB-642C-B686-C367-2201E5BCC917}"/>
              </a:ext>
            </a:extLst>
          </p:cNvPr>
          <p:cNvSpPr/>
          <p:nvPr/>
        </p:nvSpPr>
        <p:spPr>
          <a:xfrm>
            <a:off x="6977741" y="1979741"/>
            <a:ext cx="685801" cy="499730"/>
          </a:xfrm>
          <a:prstGeom prst="rect">
            <a:avLst/>
          </a:prstGeom>
          <a:noFill/>
          <a:ln w="28575">
            <a:solidFill>
              <a:srgbClr val="66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Audio 44">
            <a:hlinkClick r:id="" action="ppaction://media"/>
            <a:extLst>
              <a:ext uri="{FF2B5EF4-FFF2-40B4-BE49-F238E27FC236}">
                <a16:creationId xmlns:a16="http://schemas.microsoft.com/office/drawing/2014/main" id="{DF978C9F-F3DD-60AE-65AC-29607642E1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94846276"/>
      </p:ext>
    </p:extLst>
  </p:cSld>
  <p:clrMapOvr>
    <a:masterClrMapping/>
  </p:clrMapOvr>
  <mc:AlternateContent xmlns:mc="http://schemas.openxmlformats.org/markup-compatibility/2006" xmlns:p14="http://schemas.microsoft.com/office/powerpoint/2010/main">
    <mc:Choice Requires="p14">
      <p:transition spd="slow" p14:dur="2000" advTm="38590"/>
    </mc:Choice>
    <mc:Fallback xmlns="">
      <p:transition spd="slow" advTm="38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5"/>
                </p:tgtEl>
              </p:cMediaNode>
            </p:audio>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59F1AA-95EB-DAC7-CA70-3AB45F1E57DC}"/>
              </a:ext>
            </a:extLst>
          </p:cNvPr>
          <p:cNvSpPr>
            <a:spLocks noGrp="1"/>
          </p:cNvSpPr>
          <p:nvPr>
            <p:ph type="sldNum" sz="quarter" idx="12"/>
          </p:nvPr>
        </p:nvSpPr>
        <p:spPr>
          <a:xfrm>
            <a:off x="11685181" y="6398880"/>
            <a:ext cx="412898" cy="363427"/>
          </a:xfrm>
        </p:spPr>
        <p:txBody>
          <a:bodyPr/>
          <a:lstStyle/>
          <a:p>
            <a:fld id="{649F0D48-1CF2-4FB3-AA0E-ACC37C6DC730}" type="slidenum">
              <a:rPr kumimoji="1" lang="ja-JP" altLang="en-US" sz="1400" smtClean="0">
                <a:solidFill>
                  <a:schemeClr val="tx1"/>
                </a:solidFill>
              </a:rPr>
              <a:t>11</a:t>
            </a:fld>
            <a:endParaRPr kumimoji="1" lang="ja-JP" altLang="en-US" sz="1400" dirty="0">
              <a:solidFill>
                <a:schemeClr val="tx1"/>
              </a:solidFill>
            </a:endParaRPr>
          </a:p>
        </p:txBody>
      </p:sp>
      <p:sp>
        <p:nvSpPr>
          <p:cNvPr id="3" name="TextBox 2">
            <a:extLst>
              <a:ext uri="{FF2B5EF4-FFF2-40B4-BE49-F238E27FC236}">
                <a16:creationId xmlns:a16="http://schemas.microsoft.com/office/drawing/2014/main" id="{2248868E-8BC4-B459-7E6F-0F32A3D4B68F}"/>
              </a:ext>
            </a:extLst>
          </p:cNvPr>
          <p:cNvSpPr txBox="1"/>
          <p:nvPr/>
        </p:nvSpPr>
        <p:spPr>
          <a:xfrm>
            <a:off x="870097" y="0"/>
            <a:ext cx="1045180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5.3. Model Evaluation by Confusion Matrix</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grpSp>
        <p:nvGrpSpPr>
          <p:cNvPr id="15" name="Group 14">
            <a:extLst>
              <a:ext uri="{FF2B5EF4-FFF2-40B4-BE49-F238E27FC236}">
                <a16:creationId xmlns:a16="http://schemas.microsoft.com/office/drawing/2014/main" id="{03025970-9742-A055-DC10-43981D2378F2}"/>
              </a:ext>
            </a:extLst>
          </p:cNvPr>
          <p:cNvGrpSpPr/>
          <p:nvPr/>
        </p:nvGrpSpPr>
        <p:grpSpPr>
          <a:xfrm>
            <a:off x="968407" y="4539680"/>
            <a:ext cx="4267960" cy="1974351"/>
            <a:chOff x="870097" y="4699690"/>
            <a:chExt cx="4267960" cy="1974351"/>
          </a:xfrm>
        </p:grpSpPr>
        <p:sp>
          <p:nvSpPr>
            <p:cNvPr id="6" name="TextBox 5">
              <a:extLst>
                <a:ext uri="{FF2B5EF4-FFF2-40B4-BE49-F238E27FC236}">
                  <a16:creationId xmlns:a16="http://schemas.microsoft.com/office/drawing/2014/main" id="{17137AB2-38EE-9678-7FBA-698D7B829BD5}"/>
                </a:ext>
              </a:extLst>
            </p:cNvPr>
            <p:cNvSpPr txBox="1"/>
            <p:nvPr/>
          </p:nvSpPr>
          <p:spPr>
            <a:xfrm>
              <a:off x="870097" y="4699690"/>
              <a:ext cx="4103915" cy="923330"/>
            </a:xfrm>
            <a:prstGeom prst="rect">
              <a:avLst/>
            </a:prstGeom>
            <a:noFill/>
          </p:spPr>
          <p:txBody>
            <a:bodyPr wrap="square" rtlCol="0">
              <a:spAutoFit/>
            </a:bodyPr>
            <a:lstStyle/>
            <a:p>
              <a:r>
                <a:rPr kumimoji="1" lang="en-US" altLang="ja-JP" dirty="0">
                  <a:latin typeface="Georgia" panose="02040502050405020303" pitchFamily="18" charset="0"/>
                </a:rPr>
                <a:t>Logistic Regression Confusion Matrix</a:t>
              </a:r>
            </a:p>
            <a:p>
              <a:r>
                <a:rPr lang="en-US" altLang="ja-JP" dirty="0">
                  <a:latin typeface="Georgia" panose="02040502050405020303" pitchFamily="18" charset="0"/>
                </a:rPr>
                <a:t>0 = </a:t>
              </a:r>
              <a:r>
                <a:rPr lang="en-US" altLang="ja-JP" dirty="0">
                  <a:solidFill>
                    <a:srgbClr val="00B050"/>
                  </a:solidFill>
                  <a:latin typeface="Georgia" panose="02040502050405020303" pitchFamily="18" charset="0"/>
                </a:rPr>
                <a:t>Have not Churned</a:t>
              </a:r>
            </a:p>
            <a:p>
              <a:r>
                <a:rPr kumimoji="1" lang="en-US" altLang="ja-JP" dirty="0">
                  <a:latin typeface="Georgia" panose="02040502050405020303" pitchFamily="18" charset="0"/>
                </a:rPr>
                <a:t>1 = </a:t>
              </a:r>
              <a:r>
                <a:rPr kumimoji="1" lang="en-US" altLang="ja-JP" dirty="0">
                  <a:solidFill>
                    <a:srgbClr val="C00000"/>
                  </a:solidFill>
                  <a:latin typeface="Georgia" panose="02040502050405020303" pitchFamily="18" charset="0"/>
                </a:rPr>
                <a:t>Have Churned</a:t>
              </a:r>
              <a:endParaRPr kumimoji="1" lang="ja-JP" altLang="en-US" dirty="0">
                <a:solidFill>
                  <a:srgbClr val="C00000"/>
                </a:solidFill>
                <a:latin typeface="Georgia" panose="02040502050405020303" pitchFamily="18" charset="0"/>
              </a:endParaRPr>
            </a:p>
          </p:txBody>
        </p:sp>
        <p:sp>
          <p:nvSpPr>
            <p:cNvPr id="7" name="TextBox 6">
              <a:extLst>
                <a:ext uri="{FF2B5EF4-FFF2-40B4-BE49-F238E27FC236}">
                  <a16:creationId xmlns:a16="http://schemas.microsoft.com/office/drawing/2014/main" id="{C7BC7719-8A32-B75F-6800-FC01A4C71D42}"/>
                </a:ext>
              </a:extLst>
            </p:cNvPr>
            <p:cNvSpPr txBox="1"/>
            <p:nvPr/>
          </p:nvSpPr>
          <p:spPr>
            <a:xfrm>
              <a:off x="870097" y="5750711"/>
              <a:ext cx="4267960" cy="923330"/>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latin typeface="Georgia" panose="02040502050405020303" pitchFamily="18" charset="0"/>
                </a:rPr>
                <a:t>Sensitivity = TP/(TP + FN): </a:t>
              </a:r>
              <a:r>
                <a:rPr lang="en-US" altLang="ja-JP" b="1" dirty="0">
                  <a:solidFill>
                    <a:srgbClr val="0070C0"/>
                  </a:solidFill>
                  <a:latin typeface="Georgia" panose="02040502050405020303" pitchFamily="18" charset="0"/>
                </a:rPr>
                <a:t>59.5%</a:t>
              </a:r>
            </a:p>
            <a:p>
              <a:pPr marL="285750" indent="-285750">
                <a:buFont typeface="Wingdings" panose="05000000000000000000" pitchFamily="2" charset="2"/>
                <a:buChar char="Ø"/>
              </a:pPr>
              <a:endParaRPr lang="en-US" altLang="ja-JP" dirty="0">
                <a:solidFill>
                  <a:srgbClr val="00B050"/>
                </a:solidFill>
                <a:latin typeface="Georgia" panose="02040502050405020303" pitchFamily="18" charset="0"/>
              </a:endParaRPr>
            </a:p>
            <a:p>
              <a:pPr marL="285750" indent="-285750">
                <a:buFont typeface="Wingdings" panose="05000000000000000000" pitchFamily="2" charset="2"/>
                <a:buChar char="Ø"/>
              </a:pPr>
              <a:r>
                <a:rPr kumimoji="1" lang="en-US" altLang="ja-JP" dirty="0">
                  <a:latin typeface="Georgia" panose="02040502050405020303" pitchFamily="18" charset="0"/>
                </a:rPr>
                <a:t>Specificity = TN/(TN+ FP): </a:t>
              </a:r>
              <a:r>
                <a:rPr kumimoji="1" lang="en-US" altLang="ja-JP" b="1" dirty="0">
                  <a:solidFill>
                    <a:srgbClr val="0070C0"/>
                  </a:solidFill>
                  <a:latin typeface="Georgia" panose="02040502050405020303" pitchFamily="18" charset="0"/>
                </a:rPr>
                <a:t>90.2%</a:t>
              </a:r>
              <a:endParaRPr kumimoji="1" lang="ja-JP" altLang="en-US" b="1" dirty="0">
                <a:solidFill>
                  <a:srgbClr val="0070C0"/>
                </a:solidFill>
                <a:latin typeface="Georgia" panose="02040502050405020303" pitchFamily="18" charset="0"/>
              </a:endParaRPr>
            </a:p>
          </p:txBody>
        </p:sp>
      </p:grpSp>
      <p:grpSp>
        <p:nvGrpSpPr>
          <p:cNvPr id="13" name="Group 12">
            <a:extLst>
              <a:ext uri="{FF2B5EF4-FFF2-40B4-BE49-F238E27FC236}">
                <a16:creationId xmlns:a16="http://schemas.microsoft.com/office/drawing/2014/main" id="{B19C1805-87BA-98A2-C227-75CC29F529C4}"/>
              </a:ext>
            </a:extLst>
          </p:cNvPr>
          <p:cNvGrpSpPr/>
          <p:nvPr/>
        </p:nvGrpSpPr>
        <p:grpSpPr>
          <a:xfrm>
            <a:off x="310202" y="616727"/>
            <a:ext cx="5584371" cy="3925669"/>
            <a:chOff x="0" y="646331"/>
            <a:chExt cx="5067260" cy="3686183"/>
          </a:xfrm>
        </p:grpSpPr>
        <p:pic>
          <p:nvPicPr>
            <p:cNvPr id="4" name="Picture 3">
              <a:extLst>
                <a:ext uri="{FF2B5EF4-FFF2-40B4-BE49-F238E27FC236}">
                  <a16:creationId xmlns:a16="http://schemas.microsoft.com/office/drawing/2014/main" id="{4EFB1F28-E296-475F-A134-FC603A6FC579}"/>
                </a:ext>
              </a:extLst>
            </p:cNvPr>
            <p:cNvPicPr>
              <a:picLocks noChangeAspect="1"/>
            </p:cNvPicPr>
            <p:nvPr/>
          </p:nvPicPr>
          <p:blipFill>
            <a:blip r:embed="rId5"/>
            <a:stretch>
              <a:fillRect/>
            </a:stretch>
          </p:blipFill>
          <p:spPr>
            <a:xfrm>
              <a:off x="0" y="646331"/>
              <a:ext cx="5067260" cy="3686183"/>
            </a:xfrm>
            <a:prstGeom prst="rect">
              <a:avLst/>
            </a:prstGeom>
          </p:spPr>
        </p:pic>
        <p:sp>
          <p:nvSpPr>
            <p:cNvPr id="9" name="TextBox 8">
              <a:extLst>
                <a:ext uri="{FF2B5EF4-FFF2-40B4-BE49-F238E27FC236}">
                  <a16:creationId xmlns:a16="http://schemas.microsoft.com/office/drawing/2014/main" id="{3C50A42A-1F6A-E3FA-2E26-3828C2FDD555}"/>
                </a:ext>
              </a:extLst>
            </p:cNvPr>
            <p:cNvSpPr txBox="1"/>
            <p:nvPr/>
          </p:nvSpPr>
          <p:spPr>
            <a:xfrm>
              <a:off x="3067030" y="3275110"/>
              <a:ext cx="446314" cy="307777"/>
            </a:xfrm>
            <a:prstGeom prst="rect">
              <a:avLst/>
            </a:prstGeom>
            <a:noFill/>
          </p:spPr>
          <p:txBody>
            <a:bodyPr wrap="square">
              <a:spAutoFit/>
            </a:bodyPr>
            <a:lstStyle/>
            <a:p>
              <a:r>
                <a:rPr kumimoji="1" lang="en-US" altLang="ja-JP" sz="1400" b="1" dirty="0">
                  <a:solidFill>
                    <a:schemeClr val="bg1"/>
                  </a:solidFill>
                  <a:latin typeface="Georgia" panose="02040502050405020303" pitchFamily="18" charset="0"/>
                </a:rPr>
                <a:t>TP</a:t>
              </a:r>
              <a:endParaRPr lang="ja-JP" altLang="en-US" sz="1400" b="1" dirty="0">
                <a:solidFill>
                  <a:schemeClr val="bg1"/>
                </a:solidFill>
              </a:endParaRPr>
            </a:p>
          </p:txBody>
        </p:sp>
        <p:sp>
          <p:nvSpPr>
            <p:cNvPr id="10" name="TextBox 9">
              <a:extLst>
                <a:ext uri="{FF2B5EF4-FFF2-40B4-BE49-F238E27FC236}">
                  <a16:creationId xmlns:a16="http://schemas.microsoft.com/office/drawing/2014/main" id="{C0764CBF-B7F2-E90F-449B-B5DA6FE2A62E}"/>
                </a:ext>
              </a:extLst>
            </p:cNvPr>
            <p:cNvSpPr txBox="1"/>
            <p:nvPr/>
          </p:nvSpPr>
          <p:spPr>
            <a:xfrm>
              <a:off x="3067030" y="1750706"/>
              <a:ext cx="446314" cy="307777"/>
            </a:xfrm>
            <a:prstGeom prst="rect">
              <a:avLst/>
            </a:prstGeom>
            <a:noFill/>
          </p:spPr>
          <p:txBody>
            <a:bodyPr wrap="square">
              <a:spAutoFit/>
            </a:bodyPr>
            <a:lstStyle/>
            <a:p>
              <a:r>
                <a:rPr lang="en-US" altLang="ja-JP" sz="1400" b="1" dirty="0">
                  <a:solidFill>
                    <a:schemeClr val="bg1"/>
                  </a:solidFill>
                  <a:latin typeface="Georgia" panose="02040502050405020303" pitchFamily="18" charset="0"/>
                </a:rPr>
                <a:t>F</a:t>
              </a:r>
              <a:r>
                <a:rPr kumimoji="1" lang="en-US" altLang="ja-JP" sz="1400" b="1" dirty="0">
                  <a:solidFill>
                    <a:schemeClr val="bg1"/>
                  </a:solidFill>
                  <a:latin typeface="Georgia" panose="02040502050405020303" pitchFamily="18" charset="0"/>
                </a:rPr>
                <a:t>P</a:t>
              </a:r>
              <a:endParaRPr lang="ja-JP" altLang="en-US" sz="1400" b="1" dirty="0">
                <a:solidFill>
                  <a:schemeClr val="bg1"/>
                </a:solidFill>
              </a:endParaRPr>
            </a:p>
          </p:txBody>
        </p:sp>
        <p:sp>
          <p:nvSpPr>
            <p:cNvPr id="11" name="TextBox 10">
              <a:extLst>
                <a:ext uri="{FF2B5EF4-FFF2-40B4-BE49-F238E27FC236}">
                  <a16:creationId xmlns:a16="http://schemas.microsoft.com/office/drawing/2014/main" id="{EEE9448D-BB7A-094F-9901-D8FEF3025C67}"/>
                </a:ext>
              </a:extLst>
            </p:cNvPr>
            <p:cNvSpPr txBox="1"/>
            <p:nvPr/>
          </p:nvSpPr>
          <p:spPr>
            <a:xfrm>
              <a:off x="1240973" y="3275111"/>
              <a:ext cx="478970" cy="307777"/>
            </a:xfrm>
            <a:prstGeom prst="rect">
              <a:avLst/>
            </a:prstGeom>
            <a:noFill/>
          </p:spPr>
          <p:txBody>
            <a:bodyPr wrap="square">
              <a:spAutoFit/>
            </a:bodyPr>
            <a:lstStyle/>
            <a:p>
              <a:r>
                <a:rPr lang="en-US" altLang="ja-JP" sz="1400" b="1" dirty="0">
                  <a:solidFill>
                    <a:schemeClr val="bg1"/>
                  </a:solidFill>
                  <a:latin typeface="Georgia" panose="02040502050405020303" pitchFamily="18" charset="0"/>
                </a:rPr>
                <a:t>FN</a:t>
              </a:r>
              <a:endParaRPr lang="ja-JP" altLang="en-US" sz="1400" b="1" dirty="0">
                <a:solidFill>
                  <a:schemeClr val="bg1"/>
                </a:solidFill>
              </a:endParaRPr>
            </a:p>
          </p:txBody>
        </p:sp>
        <p:sp>
          <p:nvSpPr>
            <p:cNvPr id="12" name="TextBox 11">
              <a:extLst>
                <a:ext uri="{FF2B5EF4-FFF2-40B4-BE49-F238E27FC236}">
                  <a16:creationId xmlns:a16="http://schemas.microsoft.com/office/drawing/2014/main" id="{1841BBF0-1C1F-CC4A-E3BE-9609D31E582E}"/>
                </a:ext>
              </a:extLst>
            </p:cNvPr>
            <p:cNvSpPr txBox="1"/>
            <p:nvPr/>
          </p:nvSpPr>
          <p:spPr>
            <a:xfrm>
              <a:off x="1238311" y="1750707"/>
              <a:ext cx="481632" cy="307777"/>
            </a:xfrm>
            <a:prstGeom prst="rect">
              <a:avLst/>
            </a:prstGeom>
            <a:noFill/>
          </p:spPr>
          <p:txBody>
            <a:bodyPr wrap="square">
              <a:spAutoFit/>
            </a:bodyPr>
            <a:lstStyle/>
            <a:p>
              <a:r>
                <a:rPr kumimoji="1" lang="en-US" altLang="ja-JP" sz="1400" b="1" dirty="0">
                  <a:solidFill>
                    <a:schemeClr val="bg1"/>
                  </a:solidFill>
                  <a:latin typeface="Georgia" panose="02040502050405020303" pitchFamily="18" charset="0"/>
                </a:rPr>
                <a:t>TN</a:t>
              </a:r>
              <a:endParaRPr lang="ja-JP" altLang="en-US" sz="1400" b="1" dirty="0">
                <a:solidFill>
                  <a:schemeClr val="bg1"/>
                </a:solidFill>
              </a:endParaRPr>
            </a:p>
          </p:txBody>
        </p:sp>
      </p:grpSp>
      <p:sp>
        <p:nvSpPr>
          <p:cNvPr id="14" name="TextBox 13">
            <a:extLst>
              <a:ext uri="{FF2B5EF4-FFF2-40B4-BE49-F238E27FC236}">
                <a16:creationId xmlns:a16="http://schemas.microsoft.com/office/drawing/2014/main" id="{37B163CE-E995-C9DE-9DDC-40A34BB77BFD}"/>
              </a:ext>
            </a:extLst>
          </p:cNvPr>
          <p:cNvSpPr txBox="1"/>
          <p:nvPr/>
        </p:nvSpPr>
        <p:spPr>
          <a:xfrm>
            <a:off x="5938537" y="1379577"/>
            <a:ext cx="6151271" cy="44012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The model sensitivity indicates only 59.5% of True Positives were accurately predicted.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2000" dirty="0">
              <a:solidFill>
                <a:prstClr val="black"/>
              </a:solidFill>
              <a:latin typeface="Georgia" panose="02040502050405020303" pitchFamily="18" charset="0"/>
              <a:ea typeface="游ゴシック" panose="020B0400000000000000" pitchFamily="34" charset="-128"/>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sz="2000" dirty="0">
                <a:solidFill>
                  <a:prstClr val="black"/>
                </a:solidFill>
                <a:latin typeface="Georgia" panose="02040502050405020303" pitchFamily="18" charset="0"/>
                <a:ea typeface="游ゴシック" panose="020B0400000000000000" pitchFamily="34" charset="-128"/>
              </a:rPr>
              <a:t>This</a:t>
            </a: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implies the model predicted a lot of False Negatives. </a:t>
            </a:r>
            <a:endParaRPr lang="en-US" altLang="ja-JP" sz="2000" noProof="0" dirty="0">
              <a:solidFill>
                <a:prstClr val="black"/>
              </a:solidFill>
              <a:latin typeface="Georgia" panose="02040502050405020303" pitchFamily="18" charset="0"/>
              <a:ea typeface="游ゴシック" panose="020B0400000000000000" pitchFamily="34" charset="-128"/>
            </a:endParaRPr>
          </a:p>
          <a:p>
            <a:pPr marL="800100" lvl="1" indent="-342900">
              <a:buFont typeface="Arial" panose="020B0604020202020204" pitchFamily="34" charset="0"/>
              <a:buChar char="•"/>
              <a:defRPr/>
            </a:pP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Customers </a:t>
            </a:r>
            <a:r>
              <a:rPr kumimoji="1" lang="en-US" altLang="ja-JP" sz="2000" b="0" i="0" u="none" strike="noStrike" kern="1200" cap="none" spc="0" normalizeH="0" baseline="0" noProof="0" dirty="0" err="1">
                <a:ln>
                  <a:noFill/>
                </a:ln>
                <a:solidFill>
                  <a:prstClr val="black"/>
                </a:solidFill>
                <a:effectLst/>
                <a:uLnTx/>
                <a:uFillTx/>
                <a:latin typeface="Georgia" panose="02040502050405020303" pitchFamily="18" charset="0"/>
                <a:ea typeface="游ゴシック" panose="020B0400000000000000" pitchFamily="34" charset="-128"/>
                <a:cs typeface="+mn-cs"/>
              </a:rPr>
              <a:t>predi</a:t>
            </a:r>
            <a:r>
              <a:rPr lang="en-US" altLang="ja-JP" sz="2000" dirty="0" err="1">
                <a:solidFill>
                  <a:prstClr val="black"/>
                </a:solidFill>
                <a:latin typeface="Georgia" panose="02040502050405020303" pitchFamily="18" charset="0"/>
                <a:ea typeface="游ゴシック" panose="020B0400000000000000" pitchFamily="34" charset="-128"/>
              </a:rPr>
              <a:t>cted</a:t>
            </a:r>
            <a:r>
              <a:rPr lang="en-US" altLang="ja-JP" sz="2000" dirty="0">
                <a:solidFill>
                  <a:prstClr val="black"/>
                </a:solidFill>
                <a:latin typeface="Georgia" panose="02040502050405020303" pitchFamily="18" charset="0"/>
                <a:ea typeface="游ゴシック" panose="020B0400000000000000" pitchFamily="34" charset="-128"/>
              </a:rPr>
              <a:t> to </a:t>
            </a:r>
            <a:r>
              <a:rPr lang="en-US" altLang="ja-JP" sz="2000" dirty="0">
                <a:solidFill>
                  <a:srgbClr val="00B050"/>
                </a:solidFill>
                <a:latin typeface="Georgia" panose="02040502050405020303" pitchFamily="18" charset="0"/>
                <a:ea typeface="游ゴシック" panose="020B0400000000000000" pitchFamily="34" charset="-128"/>
              </a:rPr>
              <a:t>have not churned</a:t>
            </a:r>
            <a:r>
              <a:rPr lang="en-US" altLang="ja-JP" sz="2000" dirty="0">
                <a:solidFill>
                  <a:prstClr val="black"/>
                </a:solidFill>
                <a:latin typeface="Georgia" panose="02040502050405020303" pitchFamily="18" charset="0"/>
                <a:ea typeface="游ゴシック" panose="020B0400000000000000" pitchFamily="34" charset="-128"/>
              </a:rPr>
              <a:t>, but who have actually </a:t>
            </a:r>
            <a:r>
              <a:rPr lang="en-US" altLang="ja-JP" sz="2000" dirty="0">
                <a:solidFill>
                  <a:srgbClr val="C00000"/>
                </a:solidFill>
                <a:latin typeface="Georgia" panose="02040502050405020303" pitchFamily="18" charset="0"/>
                <a:ea typeface="游ゴシック" panose="020B0400000000000000" pitchFamily="34" charset="-128"/>
              </a:rPr>
              <a:t>churned</a:t>
            </a:r>
            <a:r>
              <a:rPr lang="en-US" altLang="ja-JP" sz="2000" dirty="0">
                <a:solidFill>
                  <a:prstClr val="black"/>
                </a:solidFill>
                <a:latin typeface="Georgia" panose="02040502050405020303" pitchFamily="18" charset="0"/>
                <a:ea typeface="游ゴシック" panose="020B0400000000000000" pitchFamily="34" charset="-128"/>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2000" dirty="0">
              <a:solidFill>
                <a:prstClr val="black"/>
              </a:solidFill>
              <a:latin typeface="Georgia" panose="02040502050405020303" pitchFamily="18" charset="0"/>
              <a:ea typeface="游ゴシック" panose="020B0400000000000000" pitchFamily="34" charset="-128"/>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sz="2000" dirty="0">
                <a:solidFill>
                  <a:prstClr val="black"/>
                </a:solidFill>
                <a:latin typeface="Georgia" panose="02040502050405020303" pitchFamily="18" charset="0"/>
                <a:ea typeface="游ゴシック" panose="020B0400000000000000" pitchFamily="34" charset="-128"/>
              </a:rPr>
              <a:t>True Negatives were accurately predicted to an acceptable level (90.2%).</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2000" dirty="0">
              <a:solidFill>
                <a:prstClr val="black"/>
              </a:solidFill>
              <a:latin typeface="Georgia" panose="02040502050405020303" pitchFamily="18" charset="0"/>
              <a:ea typeface="游ゴシック" panose="020B0400000000000000" pitchFamily="34" charset="-128"/>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sz="2000" dirty="0">
                <a:solidFill>
                  <a:prstClr val="black"/>
                </a:solidFill>
                <a:latin typeface="Georgia" panose="02040502050405020303" pitchFamily="18" charset="0"/>
                <a:ea typeface="游ゴシック" panose="020B0400000000000000" pitchFamily="34" charset="-128"/>
              </a:rPr>
              <a:t>However, the model must be fine tuned to reduce False Positives (increase Precision) and more especially </a:t>
            </a:r>
            <a:r>
              <a:rPr lang="en-US" altLang="ja-JP" sz="2000" b="1" dirty="0">
                <a:latin typeface="Georgia" panose="02040502050405020303" pitchFamily="18" charset="0"/>
                <a:ea typeface="游ゴシック" panose="020B0400000000000000" pitchFamily="34" charset="-128"/>
              </a:rPr>
              <a:t>False Negatives </a:t>
            </a:r>
            <a:r>
              <a:rPr lang="en-US" altLang="ja-JP" sz="2000" dirty="0">
                <a:latin typeface="Georgia" panose="02040502050405020303" pitchFamily="18" charset="0"/>
                <a:ea typeface="游ゴシック" panose="020B0400000000000000" pitchFamily="34" charset="-128"/>
              </a:rPr>
              <a:t>(increase Recall)</a:t>
            </a:r>
            <a:r>
              <a:rPr lang="en-US" altLang="ja-JP" sz="2000" dirty="0">
                <a:solidFill>
                  <a:prstClr val="black"/>
                </a:solidFill>
                <a:latin typeface="Georgia" panose="02040502050405020303" pitchFamily="18" charset="0"/>
                <a:ea typeface="游ゴシック" panose="020B0400000000000000" pitchFamily="34" charset="-128"/>
              </a:rPr>
              <a:t>.</a:t>
            </a:r>
          </a:p>
        </p:txBody>
      </p:sp>
      <p:pic>
        <p:nvPicPr>
          <p:cNvPr id="37" name="Audio 36">
            <a:hlinkClick r:id="" action="ppaction://media"/>
            <a:extLst>
              <a:ext uri="{FF2B5EF4-FFF2-40B4-BE49-F238E27FC236}">
                <a16:creationId xmlns:a16="http://schemas.microsoft.com/office/drawing/2014/main" id="{00F76F35-EE41-09CE-A4F6-AD7007D6A8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7833446"/>
      </p:ext>
    </p:extLst>
  </p:cSld>
  <p:clrMapOvr>
    <a:masterClrMapping/>
  </p:clrMapOvr>
  <mc:AlternateContent xmlns:mc="http://schemas.openxmlformats.org/markup-compatibility/2006" xmlns:p14="http://schemas.microsoft.com/office/powerpoint/2010/main">
    <mc:Choice Requires="p14">
      <p:transition spd="slow" p14:dur="2000" advTm="41905"/>
    </mc:Choice>
    <mc:Fallback xmlns="">
      <p:transition spd="slow" advTm="4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D736C6-B52B-585A-01D6-CB137BF7D1AE}"/>
              </a:ext>
            </a:extLst>
          </p:cNvPr>
          <p:cNvSpPr>
            <a:spLocks noGrp="1"/>
          </p:cNvSpPr>
          <p:nvPr>
            <p:ph type="sldNum" sz="quarter" idx="12"/>
          </p:nvPr>
        </p:nvSpPr>
        <p:spPr>
          <a:xfrm>
            <a:off x="11691257" y="6401032"/>
            <a:ext cx="424543" cy="380768"/>
          </a:xfrm>
        </p:spPr>
        <p:txBody>
          <a:bodyPr/>
          <a:lstStyle/>
          <a:p>
            <a:fld id="{649F0D48-1CF2-4FB3-AA0E-ACC37C6DC730}" type="slidenum">
              <a:rPr kumimoji="1" lang="ja-JP" altLang="en-US" sz="1400" smtClean="0">
                <a:solidFill>
                  <a:schemeClr val="tx1"/>
                </a:solidFill>
                <a:latin typeface="Calibri" panose="020F0502020204030204" pitchFamily="34" charset="0"/>
                <a:cs typeface="Calibri" panose="020F0502020204030204" pitchFamily="34" charset="0"/>
              </a:rPr>
              <a:t>12</a:t>
            </a:fld>
            <a:endParaRPr kumimoji="1" lang="ja-JP" altLang="en-US" sz="14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F727CEB-051A-420B-3B64-7D9E77A647D8}"/>
              </a:ext>
            </a:extLst>
          </p:cNvPr>
          <p:cNvSpPr txBox="1"/>
          <p:nvPr/>
        </p:nvSpPr>
        <p:spPr>
          <a:xfrm>
            <a:off x="2417382" y="0"/>
            <a:ext cx="806214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Recommendations &amp; Conclusion</a:t>
            </a:r>
          </a:p>
        </p:txBody>
      </p:sp>
      <p:grpSp>
        <p:nvGrpSpPr>
          <p:cNvPr id="9" name="Group 8">
            <a:extLst>
              <a:ext uri="{FF2B5EF4-FFF2-40B4-BE49-F238E27FC236}">
                <a16:creationId xmlns:a16="http://schemas.microsoft.com/office/drawing/2014/main" id="{CED0FA2C-2E42-5384-9512-9B9DE49ECE8F}"/>
              </a:ext>
            </a:extLst>
          </p:cNvPr>
          <p:cNvGrpSpPr/>
          <p:nvPr/>
        </p:nvGrpSpPr>
        <p:grpSpPr>
          <a:xfrm>
            <a:off x="1253206" y="604919"/>
            <a:ext cx="10390495" cy="6084196"/>
            <a:chOff x="370114" y="697604"/>
            <a:chExt cx="10390495" cy="6084196"/>
          </a:xfrm>
        </p:grpSpPr>
        <p:sp>
          <p:nvSpPr>
            <p:cNvPr id="8" name="Rectangle: Rounded Corners 7">
              <a:extLst>
                <a:ext uri="{FF2B5EF4-FFF2-40B4-BE49-F238E27FC236}">
                  <a16:creationId xmlns:a16="http://schemas.microsoft.com/office/drawing/2014/main" id="{6F066D68-1593-12DB-994C-A5DBA82A37AF}"/>
                </a:ext>
              </a:extLst>
            </p:cNvPr>
            <p:cNvSpPr/>
            <p:nvPr/>
          </p:nvSpPr>
          <p:spPr>
            <a:xfrm>
              <a:off x="370114" y="697604"/>
              <a:ext cx="10390495" cy="6084196"/>
            </a:xfrm>
            <a:prstGeom prst="roundRect">
              <a:avLst/>
            </a:prstGeom>
            <a:solidFill>
              <a:srgbClr val="CCECFF"/>
            </a:solidFill>
            <a:ln w="38100">
              <a:solidFill>
                <a:schemeClr val="accent4">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4">
              <a:extLst>
                <a:ext uri="{FF2B5EF4-FFF2-40B4-BE49-F238E27FC236}">
                  <a16:creationId xmlns:a16="http://schemas.microsoft.com/office/drawing/2014/main" id="{D687AE7D-AF5A-64A4-3A3D-6519688F4E77}"/>
                </a:ext>
              </a:extLst>
            </p:cNvPr>
            <p:cNvSpPr txBox="1"/>
            <p:nvPr/>
          </p:nvSpPr>
          <p:spPr>
            <a:xfrm>
              <a:off x="519833" y="1062046"/>
              <a:ext cx="10091056" cy="5355312"/>
            </a:xfrm>
            <a:prstGeom prst="rect">
              <a:avLst/>
            </a:prstGeom>
            <a:noFill/>
          </p:spPr>
          <p:txBody>
            <a:bodyPr wrap="square" rtlCol="0">
              <a:spAutoFit/>
            </a:bodyPr>
            <a:lstStyle/>
            <a:p>
              <a:pPr algn="ctr"/>
              <a:r>
                <a:rPr kumimoji="1" lang="en-US" altLang="ja-JP" dirty="0">
                  <a:latin typeface="Georgia" panose="02040502050405020303" pitchFamily="18" charset="0"/>
                  <a:ea typeface="Calibri" panose="020F0502020204030204" pitchFamily="34" charset="0"/>
                  <a:cs typeface="Calibri" panose="020F0502020204030204" pitchFamily="34" charset="0"/>
                </a:rPr>
                <a:t>To maintain business competitiveness, attain business objectives, and reduce customer attrition, ConnectTel must focus on minimizing false negatives as this will have a more negative financial impact as concerns revenue maintenance.</a:t>
              </a:r>
            </a:p>
            <a:p>
              <a:pPr algn="just"/>
              <a:endParaRPr kumimoji="1" lang="en-US" altLang="ja-JP" dirty="0">
                <a:latin typeface="Georgia" panose="02040502050405020303" pitchFamily="18" charset="0"/>
                <a:ea typeface="Calibri" panose="020F0502020204030204" pitchFamily="34" charset="0"/>
                <a:cs typeface="Calibri" panose="020F0502020204030204" pitchFamily="34" charset="0"/>
              </a:endParaRPr>
            </a:p>
            <a:p>
              <a:pPr marL="285750" indent="-285750" algn="just">
                <a:buClr>
                  <a:schemeClr val="accent4">
                    <a:lumMod val="75000"/>
                  </a:schemeClr>
                </a:buClr>
                <a:buFont typeface="Wingdings" panose="05000000000000000000" pitchFamily="2" charset="2"/>
                <a:buChar char="Ø"/>
              </a:pPr>
              <a:r>
                <a:rPr kumimoji="1" lang="en-US" altLang="ja-JP" b="1" dirty="0">
                  <a:latin typeface="Georgia" panose="02040502050405020303" pitchFamily="18" charset="0"/>
                  <a:ea typeface="Calibri" panose="020F0502020204030204" pitchFamily="34" charset="0"/>
                  <a:cs typeface="Calibri" panose="020F0502020204030204" pitchFamily="34" charset="0"/>
                </a:rPr>
                <a:t>Data-driven Customer Segmentation:</a:t>
              </a:r>
            </a:p>
            <a:p>
              <a:pPr marL="742950" lvl="1" indent="-285750" algn="just">
                <a:buClr>
                  <a:schemeClr val="accent4">
                    <a:lumMod val="75000"/>
                  </a:schemeClr>
                </a:buClr>
                <a:buFont typeface="Arial" panose="020B0604020202020204" pitchFamily="34" charset="0"/>
                <a:buChar char="•"/>
              </a:pPr>
              <a:r>
                <a:rPr lang="en-US" altLang="ja-JP" dirty="0">
                  <a:latin typeface="Georgia" panose="02040502050405020303" pitchFamily="18" charset="0"/>
                  <a:ea typeface="Calibri" panose="020F0502020204030204" pitchFamily="34" charset="0"/>
                  <a:cs typeface="Calibri" panose="020F0502020204030204" pitchFamily="34" charset="0"/>
                </a:rPr>
                <a:t>Apply advance analytics to segment customers according to their behavior, preferences, consumption patterns, and demographics in order to implement various retention strategies for different customer segments.</a:t>
              </a:r>
            </a:p>
            <a:p>
              <a:pPr marL="285750" indent="-285750" algn="just">
                <a:buClr>
                  <a:schemeClr val="accent4">
                    <a:lumMod val="75000"/>
                  </a:schemeClr>
                </a:buClr>
                <a:buFont typeface="Wingdings" panose="05000000000000000000" pitchFamily="2" charset="2"/>
                <a:buChar char="Ø"/>
              </a:pPr>
              <a:endParaRPr kumimoji="1" lang="en-US" altLang="ja-JP" dirty="0">
                <a:latin typeface="Georgia" panose="02040502050405020303" pitchFamily="18" charset="0"/>
                <a:ea typeface="Calibri" panose="020F0502020204030204" pitchFamily="34" charset="0"/>
                <a:cs typeface="Calibri" panose="020F0502020204030204" pitchFamily="34" charset="0"/>
              </a:endParaRPr>
            </a:p>
            <a:p>
              <a:pPr marL="285750" indent="-285750" algn="just">
                <a:buClr>
                  <a:schemeClr val="accent4">
                    <a:lumMod val="75000"/>
                  </a:schemeClr>
                </a:buClr>
                <a:buFont typeface="Wingdings" panose="05000000000000000000" pitchFamily="2" charset="2"/>
                <a:buChar char="Ø"/>
              </a:pPr>
              <a:r>
                <a:rPr lang="en-US" altLang="ja-JP" b="1" dirty="0">
                  <a:latin typeface="Georgia" panose="02040502050405020303" pitchFamily="18" charset="0"/>
                  <a:ea typeface="Calibri" panose="020F0502020204030204" pitchFamily="34" charset="0"/>
                  <a:cs typeface="Calibri" panose="020F0502020204030204" pitchFamily="34" charset="0"/>
                </a:rPr>
                <a:t>Customized Retention Strategies:</a:t>
              </a:r>
            </a:p>
            <a:p>
              <a:pPr marL="742950" lvl="1" indent="-285750" algn="just">
                <a:buClr>
                  <a:schemeClr val="accent4">
                    <a:lumMod val="75000"/>
                  </a:schemeClr>
                </a:buClr>
                <a:buFont typeface="Arial" panose="020B0604020202020204" pitchFamily="34" charset="0"/>
                <a:buChar char="•"/>
              </a:pPr>
              <a:r>
                <a:rPr kumimoji="1" lang="en-US" altLang="ja-JP" dirty="0">
                  <a:latin typeface="Georgia" panose="02040502050405020303" pitchFamily="18" charset="0"/>
                  <a:ea typeface="Calibri" panose="020F0502020204030204" pitchFamily="34" charset="0"/>
                  <a:cs typeface="Calibri" panose="020F0502020204030204" pitchFamily="34" charset="0"/>
                </a:rPr>
                <a:t>Deploy machine learning models to predict churn probability for various customer segments in order to tailor retention offers to meet specific preferences when the probability of potential customer churn is high.</a:t>
              </a:r>
            </a:p>
            <a:p>
              <a:pPr marL="285750" indent="-285750" algn="just">
                <a:buClr>
                  <a:schemeClr val="accent4">
                    <a:lumMod val="75000"/>
                  </a:schemeClr>
                </a:buClr>
                <a:buFont typeface="Wingdings" panose="05000000000000000000" pitchFamily="2" charset="2"/>
                <a:buChar char="Ø"/>
              </a:pPr>
              <a:endParaRPr lang="en-US" altLang="ja-JP" dirty="0">
                <a:latin typeface="Georgia" panose="02040502050405020303" pitchFamily="18" charset="0"/>
                <a:ea typeface="Calibri" panose="020F0502020204030204" pitchFamily="34" charset="0"/>
                <a:cs typeface="Calibri" panose="020F0502020204030204" pitchFamily="34" charset="0"/>
              </a:endParaRPr>
            </a:p>
            <a:p>
              <a:pPr marL="285750" indent="-285750" algn="just">
                <a:buClr>
                  <a:schemeClr val="accent4">
                    <a:lumMod val="75000"/>
                  </a:schemeClr>
                </a:buClr>
                <a:buFont typeface="Wingdings" panose="05000000000000000000" pitchFamily="2" charset="2"/>
                <a:buChar char="Ø"/>
              </a:pPr>
              <a:r>
                <a:rPr kumimoji="1" lang="en-US" altLang="ja-JP" dirty="0">
                  <a:latin typeface="Georgia" panose="02040502050405020303" pitchFamily="18" charset="0"/>
                  <a:ea typeface="Calibri" panose="020F0502020204030204" pitchFamily="34" charset="0"/>
                  <a:cs typeface="Calibri" panose="020F0502020204030204" pitchFamily="34" charset="0"/>
                </a:rPr>
                <a:t>Application of customer feedback analysis for tailored enhancement of customer experience.</a:t>
              </a:r>
            </a:p>
            <a:p>
              <a:pPr marL="285750" indent="-285750" algn="just">
                <a:buClr>
                  <a:schemeClr val="accent4">
                    <a:lumMod val="75000"/>
                  </a:schemeClr>
                </a:buClr>
                <a:buFont typeface="Wingdings" panose="05000000000000000000" pitchFamily="2" charset="2"/>
                <a:buChar char="Ø"/>
              </a:pPr>
              <a:endParaRPr kumimoji="1" lang="en-US" altLang="ja-JP" dirty="0">
                <a:latin typeface="Georgia" panose="02040502050405020303" pitchFamily="18" charset="0"/>
                <a:ea typeface="Calibri" panose="020F0502020204030204" pitchFamily="34" charset="0"/>
                <a:cs typeface="Calibri" panose="020F0502020204030204" pitchFamily="34" charset="0"/>
              </a:endParaRPr>
            </a:p>
            <a:p>
              <a:pPr marL="285750" indent="-285750" algn="just">
                <a:buClr>
                  <a:schemeClr val="accent4">
                    <a:lumMod val="75000"/>
                  </a:schemeClr>
                </a:buClr>
                <a:buFont typeface="Wingdings" panose="05000000000000000000" pitchFamily="2" charset="2"/>
                <a:buChar char="Ø"/>
              </a:pPr>
              <a:r>
                <a:rPr lang="en-US" altLang="ja-JP" dirty="0">
                  <a:latin typeface="Georgia" panose="02040502050405020303" pitchFamily="18" charset="0"/>
                  <a:ea typeface="Calibri" panose="020F0502020204030204" pitchFamily="34" charset="0"/>
                  <a:cs typeface="Calibri" panose="020F0502020204030204" pitchFamily="34" charset="0"/>
                </a:rPr>
                <a:t>Implementation of periodic competitive price revisions and incentive package offering to maintain customer loyalty (</a:t>
              </a:r>
              <a:r>
                <a:rPr lang="en-US" altLang="ja-JP" dirty="0" err="1">
                  <a:latin typeface="Georgia" panose="02040502050405020303" pitchFamily="18" charset="0"/>
                  <a:ea typeface="Calibri" panose="020F0502020204030204" pitchFamily="34" charset="0"/>
                  <a:cs typeface="Calibri" panose="020F0502020204030204" pitchFamily="34" charset="0"/>
                </a:rPr>
                <a:t>e.g</a:t>
              </a:r>
              <a:r>
                <a:rPr lang="en-US" altLang="ja-JP" dirty="0">
                  <a:latin typeface="Georgia" panose="02040502050405020303" pitchFamily="18" charset="0"/>
                  <a:ea typeface="Calibri" panose="020F0502020204030204" pitchFamily="34" charset="0"/>
                  <a:cs typeface="Calibri" panose="020F0502020204030204" pitchFamily="34" charset="0"/>
                </a:rPr>
                <a:t> Seasonal discounts, package discounts and long-term customer reward schemes).</a:t>
              </a:r>
              <a:endParaRPr kumimoji="1" lang="en-US" altLang="ja-JP" dirty="0">
                <a:latin typeface="Georgia" panose="02040502050405020303" pitchFamily="18" charset="0"/>
                <a:ea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1E92A36A-B2D3-C501-261E-FF36A66504D1}"/>
              </a:ext>
            </a:extLst>
          </p:cNvPr>
          <p:cNvPicPr>
            <a:picLocks noChangeAspect="1"/>
          </p:cNvPicPr>
          <p:nvPr/>
        </p:nvPicPr>
        <p:blipFill>
          <a:blip r:embed="rId5"/>
          <a:stretch>
            <a:fillRect/>
          </a:stretch>
        </p:blipFill>
        <p:spPr>
          <a:xfrm rot="1294392">
            <a:off x="195694" y="5347330"/>
            <a:ext cx="1314976" cy="13149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Audio 27">
            <a:hlinkClick r:id="" action="ppaction://media"/>
            <a:extLst>
              <a:ext uri="{FF2B5EF4-FFF2-40B4-BE49-F238E27FC236}">
                <a16:creationId xmlns:a16="http://schemas.microsoft.com/office/drawing/2014/main" id="{FC093329-296F-FD0F-812C-983EDB42AC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48825"/>
      </p:ext>
    </p:extLst>
  </p:cSld>
  <p:clrMapOvr>
    <a:masterClrMapping/>
  </p:clrMapOvr>
  <mc:AlternateContent xmlns:mc="http://schemas.openxmlformats.org/markup-compatibility/2006" xmlns:p14="http://schemas.microsoft.com/office/powerpoint/2010/main">
    <mc:Choice Requires="p14">
      <p:transition spd="slow" p14:dur="2000" advTm="57607"/>
    </mc:Choice>
    <mc:Fallback xmlns="">
      <p:transition spd="slow" advTm="57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Freeform: Shape 2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50E25249-2E93-E78C-F7E8-2D793DD251C8}"/>
              </a:ext>
            </a:extLst>
          </p:cNvPr>
          <p:cNvSpPr>
            <a:spLocks noGrp="1"/>
          </p:cNvSpPr>
          <p:nvPr>
            <p:ph type="sldNum" sz="quarter" idx="12"/>
          </p:nvPr>
        </p:nvSpPr>
        <p:spPr>
          <a:xfrm>
            <a:off x="87085" y="6507843"/>
            <a:ext cx="413657" cy="273957"/>
          </a:xfrm>
        </p:spPr>
        <p:txBody>
          <a:bodyPr>
            <a:noAutofit/>
          </a:bodyPr>
          <a:lstStyle/>
          <a:p>
            <a:pPr>
              <a:spcAft>
                <a:spcPts val="600"/>
              </a:spcAft>
            </a:pPr>
            <a:fld id="{649F0D48-1CF2-4FB3-AA0E-ACC37C6DC730}" type="slidenum">
              <a:rPr kumimoji="1" lang="ja-JP" altLang="en-US" sz="1400" smtClean="0">
                <a:solidFill>
                  <a:schemeClr val="tx1"/>
                </a:solidFill>
              </a:rPr>
              <a:pPr>
                <a:spcAft>
                  <a:spcPts val="600"/>
                </a:spcAft>
              </a:pPr>
              <a:t>13</a:t>
            </a:fld>
            <a:endParaRPr kumimoji="1" lang="ja-JP" altLang="en-US" sz="1400" dirty="0">
              <a:solidFill>
                <a:schemeClr val="tx1"/>
              </a:solidFill>
            </a:endParaRPr>
          </a:p>
        </p:txBody>
      </p:sp>
      <p:grpSp>
        <p:nvGrpSpPr>
          <p:cNvPr id="11" name="Group 10">
            <a:extLst>
              <a:ext uri="{FF2B5EF4-FFF2-40B4-BE49-F238E27FC236}">
                <a16:creationId xmlns:a16="http://schemas.microsoft.com/office/drawing/2014/main" id="{B852D7BA-E1FB-DEE9-82E1-3049A1A133BD}"/>
              </a:ext>
            </a:extLst>
          </p:cNvPr>
          <p:cNvGrpSpPr/>
          <p:nvPr/>
        </p:nvGrpSpPr>
        <p:grpSpPr>
          <a:xfrm>
            <a:off x="5268686" y="1210734"/>
            <a:ext cx="6749143" cy="5571066"/>
            <a:chOff x="5268686" y="1210734"/>
            <a:chExt cx="6749143" cy="5571066"/>
          </a:xfrm>
        </p:grpSpPr>
        <p:pic>
          <p:nvPicPr>
            <p:cNvPr id="3" name="Picture 2">
              <a:extLst>
                <a:ext uri="{FF2B5EF4-FFF2-40B4-BE49-F238E27FC236}">
                  <a16:creationId xmlns:a16="http://schemas.microsoft.com/office/drawing/2014/main" id="{BFE4C418-0A53-FA73-13B9-FDEE11F887AA}"/>
                </a:ext>
              </a:extLst>
            </p:cNvPr>
            <p:cNvPicPr>
              <a:picLocks noChangeAspect="1"/>
            </p:cNvPicPr>
            <p:nvPr/>
          </p:nvPicPr>
          <p:blipFill rotWithShape="1">
            <a:blip r:embed="rId3"/>
            <a:srcRect l="6662" t="13743" r="6316" b="14425"/>
            <a:stretch/>
          </p:blipFill>
          <p:spPr>
            <a:xfrm>
              <a:off x="5268686" y="1210734"/>
              <a:ext cx="6749143" cy="5571066"/>
            </a:xfrm>
            <a:prstGeom prst="rect">
              <a:avLst/>
            </a:prstGeom>
          </p:spPr>
        </p:pic>
        <p:sp>
          <p:nvSpPr>
            <p:cNvPr id="9" name="TextBox 8">
              <a:extLst>
                <a:ext uri="{FF2B5EF4-FFF2-40B4-BE49-F238E27FC236}">
                  <a16:creationId xmlns:a16="http://schemas.microsoft.com/office/drawing/2014/main" id="{A37EB5F3-F663-5B87-E1DC-72A46C4A7EEF}"/>
                </a:ext>
              </a:extLst>
            </p:cNvPr>
            <p:cNvSpPr txBox="1"/>
            <p:nvPr/>
          </p:nvSpPr>
          <p:spPr>
            <a:xfrm>
              <a:off x="9895114" y="6009893"/>
              <a:ext cx="2040450" cy="415498"/>
            </a:xfrm>
            <a:prstGeom prst="rect">
              <a:avLst/>
            </a:prstGeom>
            <a:noFill/>
          </p:spPr>
          <p:txBody>
            <a:bodyPr wrap="square">
              <a:spAutoFit/>
            </a:bodyPr>
            <a:lstStyle/>
            <a:p>
              <a:r>
                <a:rPr lang="it-IT" altLang="ja-JP" sz="1050" dirty="0">
                  <a:latin typeface="Calibri" panose="020F0502020204030204" pitchFamily="34" charset="0"/>
                  <a:ea typeface="Calibri" panose="020F0502020204030204" pitchFamily="34" charset="0"/>
                  <a:cs typeface="Calibri" panose="020F0502020204030204" pitchFamily="34" charset="0"/>
                </a:rPr>
                <a:t>Creator: priyanka gupta </a:t>
              </a:r>
            </a:p>
            <a:p>
              <a:r>
                <a:rPr lang="it-IT" altLang="ja-JP" sz="1050" dirty="0">
                  <a:latin typeface="Calibri" panose="020F0502020204030204" pitchFamily="34" charset="0"/>
                  <a:ea typeface="Calibri" panose="020F0502020204030204" pitchFamily="34" charset="0"/>
                  <a:cs typeface="Calibri" panose="020F0502020204030204" pitchFamily="34" charset="0"/>
                </a:rPr>
                <a:t>Credit: Getty Images/iStockphoto</a:t>
              </a:r>
              <a:endParaRPr lang="ja-JP" altLang="en-US" sz="1050"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A590AA59-9A27-1E53-476F-DA8ED5A0FFFC}"/>
              </a:ext>
            </a:extLst>
          </p:cNvPr>
          <p:cNvSpPr txBox="1"/>
          <p:nvPr/>
        </p:nvSpPr>
        <p:spPr>
          <a:xfrm>
            <a:off x="1907304" y="2081106"/>
            <a:ext cx="4188696" cy="356616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1" lang="en-US" altLang="ja-JP" sz="5400" b="1" u="none" strike="noStrike" cap="none" spc="0" normalizeH="0" baseline="0" noProof="0" dirty="0">
                <a:ln>
                  <a:noFill/>
                </a:ln>
                <a:solidFill>
                  <a:srgbClr val="660033"/>
                </a:solidFill>
                <a:effectLst/>
                <a:uLnTx/>
                <a:uFillTx/>
                <a:latin typeface="Georgia" panose="02040502050405020303" pitchFamily="18" charset="0"/>
                <a:ea typeface="+mj-ea"/>
                <a:cs typeface="+mj-cs"/>
              </a:rPr>
              <a:t>Thank You</a:t>
            </a:r>
          </a:p>
        </p:txBody>
      </p:sp>
    </p:spTree>
    <p:extLst>
      <p:ext uri="{BB962C8B-B14F-4D97-AF65-F5344CB8AC3E}">
        <p14:creationId xmlns:p14="http://schemas.microsoft.com/office/powerpoint/2010/main" val="211401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69C04E4-8EBD-92A4-DF71-FACA26EACF97}"/>
              </a:ext>
            </a:extLst>
          </p:cNvPr>
          <p:cNvSpPr/>
          <p:nvPr/>
        </p:nvSpPr>
        <p:spPr>
          <a:xfrm>
            <a:off x="-3047" y="0"/>
            <a:ext cx="12188951"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4">
            <a:extLst>
              <a:ext uri="{FF2B5EF4-FFF2-40B4-BE49-F238E27FC236}">
                <a16:creationId xmlns:a16="http://schemas.microsoft.com/office/drawing/2014/main" id="{8A0DA83A-67C4-5C12-01A6-28532E350A04}"/>
              </a:ext>
            </a:extLst>
          </p:cNvPr>
          <p:cNvSpPr txBox="1"/>
          <p:nvPr/>
        </p:nvSpPr>
        <p:spPr>
          <a:xfrm>
            <a:off x="6570548" y="87467"/>
            <a:ext cx="5357118" cy="788761"/>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en-US" altLang="ja-JP" sz="3600" b="1" i="0" u="none" strike="noStrike" cap="none" spc="0" normalizeH="0" baseline="0" noProof="0" dirty="0">
                <a:ln>
                  <a:noFill/>
                </a:ln>
                <a:solidFill>
                  <a:srgbClr val="002060"/>
                </a:solidFill>
                <a:effectLst/>
                <a:uLnTx/>
                <a:uFillTx/>
                <a:latin typeface="Georgia" panose="02040502050405020303" pitchFamily="18" charset="0"/>
                <a:ea typeface="+mj-ea"/>
                <a:cs typeface="+mj-cs"/>
              </a:rPr>
              <a:t>1. Project Background </a:t>
            </a:r>
            <a:endParaRPr lang="en-US" altLang="ja-JP" sz="3600" dirty="0">
              <a:solidFill>
                <a:srgbClr val="002060"/>
              </a:solidFill>
              <a:latin typeface="Georgia" panose="02040502050405020303" pitchFamily="18" charset="0"/>
              <a:ea typeface="+mj-ea"/>
              <a:cs typeface="+mj-cs"/>
            </a:endParaRPr>
          </a:p>
        </p:txBody>
      </p:sp>
      <p:sp>
        <p:nvSpPr>
          <p:cNvPr id="3" name="TextBox 2">
            <a:extLst>
              <a:ext uri="{FF2B5EF4-FFF2-40B4-BE49-F238E27FC236}">
                <a16:creationId xmlns:a16="http://schemas.microsoft.com/office/drawing/2014/main" id="{C43DA01C-5BC2-7A36-C27B-71BD331AB32B}"/>
              </a:ext>
            </a:extLst>
          </p:cNvPr>
          <p:cNvSpPr txBox="1"/>
          <p:nvPr/>
        </p:nvSpPr>
        <p:spPr>
          <a:xfrm>
            <a:off x="4776721" y="745464"/>
            <a:ext cx="7318002" cy="6098104"/>
          </a:xfrm>
          <a:prstGeom prst="rect">
            <a:avLst/>
          </a:prstGeom>
        </p:spPr>
        <p:txBody>
          <a:bodyPr vert="horz" lIns="91440" tIns="45720" rIns="91440" bIns="45720" rtlCol="0">
            <a:normAutofit/>
          </a:bodyPr>
          <a:lstStyle/>
          <a:p>
            <a:pPr>
              <a:lnSpc>
                <a:spcPct val="90000"/>
              </a:lnSpc>
              <a:spcAft>
                <a:spcPts val="600"/>
              </a:spcAft>
            </a:pPr>
            <a:endParaRPr lang="en-US" altLang="ja-JP" sz="2000" dirty="0">
              <a:latin typeface="Georgia" panose="02040502050405020303" pitchFamily="18" charset="0"/>
            </a:endParaRPr>
          </a:p>
          <a:p>
            <a:pPr marL="571500" indent="-342900">
              <a:lnSpc>
                <a:spcPct val="90000"/>
              </a:lnSpc>
              <a:spcAft>
                <a:spcPts val="600"/>
              </a:spcAft>
              <a:buFont typeface="Wingdings" panose="05000000000000000000" pitchFamily="2" charset="2"/>
              <a:buChar char="Ø"/>
            </a:pPr>
            <a:r>
              <a:rPr lang="en-US" altLang="ja-JP" sz="2000" dirty="0">
                <a:latin typeface="Georgia" panose="02040502050405020303" pitchFamily="18" charset="0"/>
              </a:rPr>
              <a:t>ConnectTel is a prominent telecommunications company, with a well-established presence in the global market.</a:t>
            </a:r>
          </a:p>
          <a:p>
            <a:pPr marL="571500" indent="-342900">
              <a:lnSpc>
                <a:spcPct val="90000"/>
              </a:lnSpc>
              <a:spcAft>
                <a:spcPts val="600"/>
              </a:spcAft>
              <a:buFont typeface="Wingdings" panose="05000000000000000000" pitchFamily="2" charset="2"/>
              <a:buChar char="Ø"/>
            </a:pPr>
            <a:endParaRPr lang="en-US" altLang="ja-JP" sz="2000" dirty="0">
              <a:latin typeface="Georgia" panose="02040502050405020303" pitchFamily="18" charset="0"/>
            </a:endParaRPr>
          </a:p>
          <a:p>
            <a:pPr marL="571500" indent="-342900">
              <a:lnSpc>
                <a:spcPct val="90000"/>
              </a:lnSpc>
              <a:spcAft>
                <a:spcPts val="600"/>
              </a:spcAft>
              <a:buFont typeface="Wingdings" panose="05000000000000000000" pitchFamily="2" charset="2"/>
              <a:buChar char="Ø"/>
            </a:pPr>
            <a:r>
              <a:rPr kumimoji="1" lang="en-US" altLang="ja-JP" sz="2000" dirty="0">
                <a:latin typeface="Georgia" panose="02040502050405020303" pitchFamily="18" charset="0"/>
              </a:rPr>
              <a:t>It provides reliable voice, data, and internet services for both individual and corporate customers.</a:t>
            </a:r>
          </a:p>
          <a:p>
            <a:pPr marL="571500" indent="-342900">
              <a:lnSpc>
                <a:spcPct val="90000"/>
              </a:lnSpc>
              <a:spcAft>
                <a:spcPts val="600"/>
              </a:spcAft>
              <a:buFont typeface="Wingdings" panose="05000000000000000000" pitchFamily="2" charset="2"/>
              <a:buChar char="Ø"/>
            </a:pPr>
            <a:endParaRPr kumimoji="1" lang="en-US" altLang="ja-JP" sz="2000" dirty="0">
              <a:latin typeface="Georgia" panose="02040502050405020303" pitchFamily="18" charset="0"/>
            </a:endParaRPr>
          </a:p>
          <a:p>
            <a:pPr marL="571500" indent="-342900">
              <a:lnSpc>
                <a:spcPct val="90000"/>
              </a:lnSpc>
              <a:spcAft>
                <a:spcPts val="600"/>
              </a:spcAft>
              <a:buFont typeface="Wingdings" panose="05000000000000000000" pitchFamily="2" charset="2"/>
              <a:buChar char="Ø"/>
            </a:pPr>
            <a:r>
              <a:rPr lang="en-US" altLang="ja-JP" sz="2000" dirty="0">
                <a:latin typeface="Georgia" panose="02040502050405020303" pitchFamily="18" charset="0"/>
              </a:rPr>
              <a:t>The company is heavily invested in technological innovation to ensure a continuous and seamless communication experience for millions of its global customers.</a:t>
            </a:r>
          </a:p>
          <a:p>
            <a:pPr marL="571500" indent="-342900">
              <a:lnSpc>
                <a:spcPct val="90000"/>
              </a:lnSpc>
              <a:spcAft>
                <a:spcPts val="600"/>
              </a:spcAft>
              <a:buFont typeface="Wingdings" panose="05000000000000000000" pitchFamily="2" charset="2"/>
              <a:buChar char="Ø"/>
            </a:pPr>
            <a:endParaRPr kumimoji="1" lang="en-US" altLang="ja-JP" sz="2000" dirty="0">
              <a:latin typeface="Georgia" panose="02040502050405020303" pitchFamily="18" charset="0"/>
            </a:endParaRPr>
          </a:p>
          <a:p>
            <a:pPr marL="571500" indent="-342900">
              <a:lnSpc>
                <a:spcPct val="90000"/>
              </a:lnSpc>
              <a:spcAft>
                <a:spcPts val="600"/>
              </a:spcAft>
              <a:buFont typeface="Wingdings" panose="05000000000000000000" pitchFamily="2" charset="2"/>
              <a:buChar char="Ø"/>
            </a:pPr>
            <a:r>
              <a:rPr lang="en-US" altLang="ja-JP" sz="2000" dirty="0">
                <a:latin typeface="Georgia" panose="02040502050405020303" pitchFamily="18" charset="0"/>
              </a:rPr>
              <a:t>However, the company faces challenges relative to customer churn and intends to device proactive measures to reduce customer attrition and enhance customer loyalty.</a:t>
            </a:r>
          </a:p>
          <a:p>
            <a:pPr marL="571500" indent="-342900">
              <a:lnSpc>
                <a:spcPct val="90000"/>
              </a:lnSpc>
              <a:spcAft>
                <a:spcPts val="600"/>
              </a:spcAft>
              <a:buFont typeface="Wingdings" panose="05000000000000000000" pitchFamily="2" charset="2"/>
              <a:buChar char="Ø"/>
            </a:pPr>
            <a:endParaRPr kumimoji="1" lang="en-US" altLang="ja-JP" sz="2000" dirty="0">
              <a:latin typeface="Georgia" panose="02040502050405020303" pitchFamily="18" charset="0"/>
            </a:endParaRPr>
          </a:p>
          <a:p>
            <a:pPr marL="571500" indent="-342900">
              <a:lnSpc>
                <a:spcPct val="90000"/>
              </a:lnSpc>
              <a:spcAft>
                <a:spcPts val="600"/>
              </a:spcAft>
              <a:buFont typeface="Wingdings" panose="05000000000000000000" pitchFamily="2" charset="2"/>
              <a:buChar char="Ø"/>
            </a:pPr>
            <a:r>
              <a:rPr lang="en-US" altLang="ja-JP" sz="2000" dirty="0">
                <a:latin typeface="Georgia" panose="02040502050405020303" pitchFamily="18" charset="0"/>
              </a:rPr>
              <a:t>ConnectTel seeks to </a:t>
            </a:r>
            <a:r>
              <a:rPr kumimoji="1" lang="en-US" altLang="ja-JP" sz="2000" dirty="0">
                <a:latin typeface="Georgia" panose="02040502050405020303" pitchFamily="18" charset="0"/>
              </a:rPr>
              <a:t>maintain a competitive edge in the highly dynamic and competitive telecommunications industry.</a:t>
            </a:r>
          </a:p>
        </p:txBody>
      </p:sp>
      <p:pic>
        <p:nvPicPr>
          <p:cNvPr id="8" name="Picture 7">
            <a:extLst>
              <a:ext uri="{FF2B5EF4-FFF2-40B4-BE49-F238E27FC236}">
                <a16:creationId xmlns:a16="http://schemas.microsoft.com/office/drawing/2014/main" id="{5CA1DDAD-B3C7-55D9-4B94-E357DB3C0B92}"/>
              </a:ext>
            </a:extLst>
          </p:cNvPr>
          <p:cNvPicPr>
            <a:picLocks noChangeAspect="1"/>
          </p:cNvPicPr>
          <p:nvPr/>
        </p:nvPicPr>
        <p:blipFill>
          <a:blip r:embed="rId5"/>
          <a:stretch>
            <a:fillRect/>
          </a:stretch>
        </p:blipFill>
        <p:spPr>
          <a:xfrm rot="20752032">
            <a:off x="192458" y="3140076"/>
            <a:ext cx="4986339" cy="3581399"/>
          </a:xfrm>
          <a:prstGeom prst="ellipse">
            <a:avLst/>
          </a:prstGeom>
          <a:ln>
            <a:noFill/>
          </a:ln>
          <a:effectLst>
            <a:softEdge rad="112500"/>
          </a:effectLst>
        </p:spPr>
      </p:pic>
      <p:sp>
        <p:nvSpPr>
          <p:cNvPr id="2" name="Slide Number Placeholder 1">
            <a:extLst>
              <a:ext uri="{FF2B5EF4-FFF2-40B4-BE49-F238E27FC236}">
                <a16:creationId xmlns:a16="http://schemas.microsoft.com/office/drawing/2014/main" id="{6677B2F2-26D4-1ADC-1419-0620753D7AAA}"/>
              </a:ext>
            </a:extLst>
          </p:cNvPr>
          <p:cNvSpPr>
            <a:spLocks noGrp="1"/>
          </p:cNvSpPr>
          <p:nvPr>
            <p:ph type="sldNum" sz="quarter" idx="12"/>
          </p:nvPr>
        </p:nvSpPr>
        <p:spPr>
          <a:xfrm>
            <a:off x="11760610" y="6482331"/>
            <a:ext cx="334113" cy="288202"/>
          </a:xfrm>
        </p:spPr>
        <p:txBody>
          <a:bodyPr vert="horz" lIns="91440" tIns="45720" rIns="91440" bIns="45720" rtlCol="0" anchor="ctr">
            <a:normAutofit lnSpcReduction="10000"/>
          </a:bodyPr>
          <a:lstStyle/>
          <a:p>
            <a:pPr>
              <a:spcAft>
                <a:spcPts val="600"/>
              </a:spcAft>
              <a:defRPr/>
            </a:pPr>
            <a:fld id="{649F0D48-1CF2-4FB3-AA0E-ACC37C6DC730}" type="slidenum">
              <a:rPr kumimoji="0" lang="en-US" altLang="ja-JP" sz="1400">
                <a:solidFill>
                  <a:schemeClr val="tx1"/>
                </a:solidFill>
              </a:rPr>
              <a:pPr>
                <a:spcAft>
                  <a:spcPts val="600"/>
                </a:spcAft>
                <a:defRPr/>
              </a:pPr>
              <a:t>2</a:t>
            </a:fld>
            <a:endParaRPr kumimoji="0" lang="en-US" altLang="ja-JP" sz="1400" dirty="0">
              <a:solidFill>
                <a:schemeClr val="tx1"/>
              </a:solidFill>
            </a:endParaRPr>
          </a:p>
        </p:txBody>
      </p:sp>
      <p:pic>
        <p:nvPicPr>
          <p:cNvPr id="54" name="Audio 53">
            <a:hlinkClick r:id="" action="ppaction://media"/>
            <a:extLst>
              <a:ext uri="{FF2B5EF4-FFF2-40B4-BE49-F238E27FC236}">
                <a16:creationId xmlns:a16="http://schemas.microsoft.com/office/drawing/2014/main" id="{C0FF4FAD-9321-BEC6-8632-D0ED7EE399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8588950"/>
      </p:ext>
    </p:extLst>
  </p:cSld>
  <p:clrMapOvr>
    <a:masterClrMapping/>
  </p:clrMapOvr>
  <mc:AlternateContent xmlns:mc="http://schemas.openxmlformats.org/markup-compatibility/2006" xmlns:p14="http://schemas.microsoft.com/office/powerpoint/2010/main">
    <mc:Choice Requires="p14">
      <p:transition spd="slow" p14:dur="2000" advTm="41213"/>
    </mc:Choice>
    <mc:Fallback xmlns="">
      <p:transition spd="slow" advTm="41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F8AF9D-05B9-4F61-C664-6DDCCAF311F8}"/>
              </a:ext>
            </a:extLst>
          </p:cNvPr>
          <p:cNvPicPr>
            <a:picLocks noChangeAspect="1"/>
          </p:cNvPicPr>
          <p:nvPr/>
        </p:nvPicPr>
        <p:blipFill rotWithShape="1">
          <a:blip r:embed="rId6"/>
          <a:srcRect r="-2" b="2452"/>
          <a:stretch/>
        </p:blipFill>
        <p:spPr>
          <a:xfrm>
            <a:off x="130649" y="108857"/>
            <a:ext cx="2142548" cy="200297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F618173C-7CB6-EAED-0602-CB81BD3F6298}"/>
              </a:ext>
            </a:extLst>
          </p:cNvPr>
          <p:cNvSpPr txBox="1"/>
          <p:nvPr/>
        </p:nvSpPr>
        <p:spPr>
          <a:xfrm>
            <a:off x="296962" y="4575172"/>
            <a:ext cx="5703439" cy="2016505"/>
          </a:xfrm>
          <a:prstGeom prst="rect">
            <a:avLst/>
          </a:prstGeom>
          <a:solidFill>
            <a:schemeClr val="accent4">
              <a:lumMod val="20000"/>
              <a:lumOff val="80000"/>
            </a:schemeClr>
          </a:solidFill>
          <a:ln w="28575">
            <a:solidFill>
              <a:schemeClr val="accent4">
                <a:lumMod val="75000"/>
              </a:schemeClr>
            </a:solidFill>
          </a:ln>
          <a:effectLst>
            <a:outerShdw blurRad="63500" sx="102000" sy="102000" algn="ctr" rotWithShape="0">
              <a:prstClr val="black">
                <a:alpha val="40000"/>
              </a:prstClr>
            </a:outerShdw>
          </a:effectLst>
        </p:spPr>
        <p:txBody>
          <a:bodyPr vert="horz" lIns="91440" tIns="45720" rIns="91440" bIns="45720" rtlCol="0">
            <a:normAutofit/>
          </a:bodyPr>
          <a:lstStyle/>
          <a:p>
            <a:pPr marL="228600" algn="ctr">
              <a:lnSpc>
                <a:spcPct val="90000"/>
              </a:lnSpc>
              <a:spcAft>
                <a:spcPts val="600"/>
              </a:spcAft>
            </a:pPr>
            <a:endParaRPr lang="en-US" altLang="ja-JP" sz="2000" b="1" dirty="0">
              <a:latin typeface="Georgia" panose="02040502050405020303" pitchFamily="18" charset="0"/>
            </a:endParaRPr>
          </a:p>
          <a:p>
            <a:pPr marL="228600" algn="ctr">
              <a:lnSpc>
                <a:spcPct val="90000"/>
              </a:lnSpc>
              <a:spcAft>
                <a:spcPts val="600"/>
              </a:spcAft>
            </a:pPr>
            <a:r>
              <a:rPr lang="en-US" altLang="ja-JP" sz="2000" b="1" dirty="0">
                <a:solidFill>
                  <a:srgbClr val="002060"/>
                </a:solidFill>
                <a:latin typeface="Georgia" panose="02040502050405020303" pitchFamily="18" charset="0"/>
              </a:rPr>
              <a:t>Project Objective:</a:t>
            </a:r>
            <a:endParaRPr lang="en-US" altLang="ja-JP" sz="2000" dirty="0">
              <a:solidFill>
                <a:srgbClr val="002060"/>
              </a:solidFill>
              <a:latin typeface="Georgia" panose="02040502050405020303" pitchFamily="18" charset="0"/>
            </a:endParaRPr>
          </a:p>
          <a:p>
            <a:pPr marL="228600">
              <a:lnSpc>
                <a:spcPct val="90000"/>
              </a:lnSpc>
              <a:spcAft>
                <a:spcPts val="600"/>
              </a:spcAft>
            </a:pPr>
            <a:r>
              <a:rPr lang="en-US" altLang="ja-JP" sz="2000" dirty="0">
                <a:latin typeface="Georgia" panose="02040502050405020303" pitchFamily="18" charset="0"/>
              </a:rPr>
              <a:t>To create a robust customer churn prediction system, which accurately forecast customer churn and provides insight for implementing targeted retention initiatives.</a:t>
            </a:r>
            <a:endParaRPr kumimoji="1" lang="en-US" altLang="ja-JP" sz="2000" dirty="0">
              <a:latin typeface="Georgia" panose="02040502050405020303" pitchFamily="18" charset="0"/>
            </a:endParaRPr>
          </a:p>
        </p:txBody>
      </p:sp>
      <p:sp>
        <p:nvSpPr>
          <p:cNvPr id="2" name="Slide Number Placeholder 1">
            <a:extLst>
              <a:ext uri="{FF2B5EF4-FFF2-40B4-BE49-F238E27FC236}">
                <a16:creationId xmlns:a16="http://schemas.microsoft.com/office/drawing/2014/main" id="{E33AB8DD-6F04-508F-8775-F2BE08B00BCE}"/>
              </a:ext>
            </a:extLst>
          </p:cNvPr>
          <p:cNvSpPr>
            <a:spLocks noGrp="1"/>
          </p:cNvSpPr>
          <p:nvPr>
            <p:ph type="sldNum" sz="quarter" idx="12"/>
          </p:nvPr>
        </p:nvSpPr>
        <p:spPr>
          <a:xfrm>
            <a:off x="11778342" y="6432550"/>
            <a:ext cx="315686" cy="327479"/>
          </a:xfrm>
        </p:spPr>
        <p:txBody>
          <a:bodyPr vert="horz" lIns="91440" tIns="45720" rIns="91440" bIns="45720" rtlCol="0" anchor="ctr">
            <a:normAutofit/>
          </a:bodyPr>
          <a:lstStyle/>
          <a:p>
            <a:pPr>
              <a:spcAft>
                <a:spcPts val="600"/>
              </a:spcAft>
              <a:defRPr/>
            </a:pPr>
            <a:fld id="{649F0D48-1CF2-4FB3-AA0E-ACC37C6DC730}" type="slidenum">
              <a:rPr kumimoji="0" lang="en-US" altLang="ja-JP" sz="1400" smtClean="0">
                <a:solidFill>
                  <a:schemeClr val="tx1"/>
                </a:solidFill>
                <a:latin typeface="Calibri" panose="020F0502020204030204"/>
              </a:rPr>
              <a:pPr>
                <a:spcAft>
                  <a:spcPts val="600"/>
                </a:spcAft>
                <a:defRPr/>
              </a:pPr>
              <a:t>3</a:t>
            </a:fld>
            <a:endParaRPr kumimoji="0" lang="en-US" altLang="ja-JP" sz="1400">
              <a:solidFill>
                <a:schemeClr val="tx1"/>
              </a:solidFill>
              <a:latin typeface="Calibri" panose="020F0502020204030204"/>
            </a:endParaRPr>
          </a:p>
        </p:txBody>
      </p:sp>
      <p:sp>
        <p:nvSpPr>
          <p:cNvPr id="6" name="TextBox 5">
            <a:extLst>
              <a:ext uri="{FF2B5EF4-FFF2-40B4-BE49-F238E27FC236}">
                <a16:creationId xmlns:a16="http://schemas.microsoft.com/office/drawing/2014/main" id="{9D86CA57-0A90-798A-5653-5BC69B321092}"/>
              </a:ext>
            </a:extLst>
          </p:cNvPr>
          <p:cNvSpPr txBox="1"/>
          <p:nvPr/>
        </p:nvSpPr>
        <p:spPr>
          <a:xfrm>
            <a:off x="3351276" y="108857"/>
            <a:ext cx="5486400" cy="646331"/>
          </a:xfrm>
          <a:prstGeom prst="rect">
            <a:avLst/>
          </a:prstGeom>
          <a:noFill/>
        </p:spPr>
        <p:txBody>
          <a:bodyPr wrap="square">
            <a:spAutoFit/>
          </a:bodyPr>
          <a:lstStyle/>
          <a:p>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2. Problem Statement</a:t>
            </a:r>
            <a:endParaRPr lang="ja-JP" altLang="en-US" dirty="0"/>
          </a:p>
        </p:txBody>
      </p:sp>
      <p:sp>
        <p:nvSpPr>
          <p:cNvPr id="8" name="TextBox 7">
            <a:extLst>
              <a:ext uri="{FF2B5EF4-FFF2-40B4-BE49-F238E27FC236}">
                <a16:creationId xmlns:a16="http://schemas.microsoft.com/office/drawing/2014/main" id="{D6EBFAA4-6994-0EAD-6E6B-C11CA828DAAF}"/>
              </a:ext>
            </a:extLst>
          </p:cNvPr>
          <p:cNvSpPr txBox="1"/>
          <p:nvPr/>
        </p:nvSpPr>
        <p:spPr>
          <a:xfrm>
            <a:off x="296962" y="2111827"/>
            <a:ext cx="5486401" cy="2246769"/>
          </a:xfrm>
          <a:prstGeom prst="rect">
            <a:avLst/>
          </a:prstGeom>
          <a:noFill/>
          <a:ln w="38100">
            <a:solidFill>
              <a:schemeClr val="accent2">
                <a:lumMod val="50000"/>
              </a:schemeClr>
            </a:solidFill>
          </a:ln>
        </p:spPr>
        <p:txBody>
          <a:bodyPr wrap="square">
            <a:spAutoFit/>
          </a:bodyPr>
          <a:lstStyle/>
          <a:p>
            <a:pPr marL="342900" indent="-342900">
              <a:buFont typeface="Wingdings" panose="05000000000000000000" pitchFamily="2" charset="2"/>
              <a:buChar char="Ø"/>
            </a:pPr>
            <a:r>
              <a:rPr lang="en-US" altLang="ja-JP" sz="2000" dirty="0">
                <a:latin typeface="Georgia" panose="02040502050405020303" pitchFamily="18" charset="0"/>
              </a:rPr>
              <a:t>The company's current customer retention strategies lack precision and effectiveness, resulting in the loss of valuable customers to competitors.</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dirty="0">
                <a:latin typeface="Georgia" panose="02040502050405020303" pitchFamily="18" charset="0"/>
              </a:rPr>
              <a:t>This poses a significant threat to its business sustainability and growth.</a:t>
            </a:r>
            <a:endParaRPr lang="ja-JP" altLang="en-US" sz="2000" dirty="0">
              <a:latin typeface="Georgia" panose="02040502050405020303" pitchFamily="18" charset="0"/>
            </a:endParaRPr>
          </a:p>
        </p:txBody>
      </p:sp>
      <p:sp>
        <p:nvSpPr>
          <p:cNvPr id="10" name="TextBox 9">
            <a:extLst>
              <a:ext uri="{FF2B5EF4-FFF2-40B4-BE49-F238E27FC236}">
                <a16:creationId xmlns:a16="http://schemas.microsoft.com/office/drawing/2014/main" id="{7672775C-B0B0-4760-B73F-CD5594FCD899}"/>
              </a:ext>
            </a:extLst>
          </p:cNvPr>
          <p:cNvSpPr txBox="1"/>
          <p:nvPr/>
        </p:nvSpPr>
        <p:spPr>
          <a:xfrm>
            <a:off x="6357911" y="1415792"/>
            <a:ext cx="5703440" cy="5016758"/>
          </a:xfrm>
          <a:prstGeom prst="rect">
            <a:avLst/>
          </a:prstGeom>
          <a:noFill/>
        </p:spPr>
        <p:txBody>
          <a:bodyPr wrap="square">
            <a:spAutoFit/>
          </a:bodyPr>
          <a:lstStyle/>
          <a:p>
            <a:pPr algn="ctr"/>
            <a:r>
              <a:rPr lang="en-US" altLang="ja-JP" sz="2000" b="1" dirty="0">
                <a:solidFill>
                  <a:srgbClr val="002060"/>
                </a:solidFill>
                <a:latin typeface="Georgia" panose="02040502050405020303" pitchFamily="18" charset="0"/>
              </a:rPr>
              <a:t>Potential Benefits:</a:t>
            </a:r>
          </a:p>
          <a:p>
            <a:endParaRPr lang="en-US" altLang="ja-JP" sz="2000" b="1" dirty="0">
              <a:latin typeface="Georgia" panose="02040502050405020303" pitchFamily="18" charset="0"/>
            </a:endParaRPr>
          </a:p>
          <a:p>
            <a:pPr marL="342900" indent="-342900">
              <a:buFont typeface="Wingdings" panose="05000000000000000000" pitchFamily="2" charset="2"/>
              <a:buChar char="Ø"/>
            </a:pPr>
            <a:r>
              <a:rPr lang="en-US" altLang="ja-JP" sz="2000" dirty="0">
                <a:latin typeface="Georgia" panose="02040502050405020303" pitchFamily="18" charset="0"/>
              </a:rPr>
              <a:t>Cost-effective retention of existing customers, thereby securing revenue retention.</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dirty="0">
                <a:latin typeface="Georgia" panose="02040502050405020303" pitchFamily="18" charset="0"/>
              </a:rPr>
              <a:t>Better precision in recording and monitoring the statistics for actual customers and churned customers over time.</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dirty="0">
                <a:latin typeface="Georgia" panose="02040502050405020303" pitchFamily="18" charset="0"/>
              </a:rPr>
              <a:t>Identifying the causes of customer churn and customer groups with higher churn probability.</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dirty="0">
                <a:latin typeface="Georgia" panose="02040502050405020303" pitchFamily="18" charset="0"/>
              </a:rPr>
              <a:t>Proactive implementation of causal-based solutions aimed at reducing customer churn probability.</a:t>
            </a:r>
            <a:endParaRPr lang="ja-JP" altLang="en-US" sz="2000" dirty="0">
              <a:latin typeface="Georgia" panose="02040502050405020303" pitchFamily="18" charset="0"/>
            </a:endParaRPr>
          </a:p>
        </p:txBody>
      </p:sp>
      <p:cxnSp>
        <p:nvCxnSpPr>
          <p:cNvPr id="12" name="Straight Connector 11">
            <a:extLst>
              <a:ext uri="{FF2B5EF4-FFF2-40B4-BE49-F238E27FC236}">
                <a16:creationId xmlns:a16="http://schemas.microsoft.com/office/drawing/2014/main" id="{2D497919-C181-BB5C-6314-DB4D65F0E775}"/>
              </a:ext>
            </a:extLst>
          </p:cNvPr>
          <p:cNvCxnSpPr>
            <a:cxnSpLocks/>
          </p:cNvCxnSpPr>
          <p:nvPr/>
        </p:nvCxnSpPr>
        <p:spPr>
          <a:xfrm>
            <a:off x="6204857" y="755188"/>
            <a:ext cx="44718" cy="6102812"/>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9" name="Audio 58">
            <a:hlinkClick r:id="" action="ppaction://media"/>
            <a:extLst>
              <a:ext uri="{FF2B5EF4-FFF2-40B4-BE49-F238E27FC236}">
                <a16:creationId xmlns:a16="http://schemas.microsoft.com/office/drawing/2014/main" id="{F47C05F1-0EB3-62EF-BFC7-2AC475619F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07438125"/>
      </p:ext>
    </p:extLst>
  </p:cSld>
  <p:clrMapOvr>
    <a:masterClrMapping/>
  </p:clrMapOvr>
  <mc:AlternateContent xmlns:mc="http://schemas.openxmlformats.org/markup-compatibility/2006" xmlns:p14="http://schemas.microsoft.com/office/powerpoint/2010/main">
    <mc:Choice Requires="p14">
      <p:transition spd="slow" p14:dur="2000" advTm="58318"/>
    </mc:Choice>
    <mc:Fallback xmlns="">
      <p:transition spd="slow" advTm="5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9"/>
                </p:tgtEl>
              </p:cMediaNode>
            </p:audio>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D4A7A3-1B81-A91F-5478-343909384B7D}"/>
              </a:ext>
            </a:extLst>
          </p:cNvPr>
          <p:cNvPicPr>
            <a:picLocks noChangeAspect="1"/>
          </p:cNvPicPr>
          <p:nvPr/>
        </p:nvPicPr>
        <p:blipFill rotWithShape="1">
          <a:blip r:embed="rId5"/>
          <a:srcRect l="1851" t="12642" r="1435" b="8464"/>
          <a:stretch/>
        </p:blipFill>
        <p:spPr>
          <a:xfrm>
            <a:off x="7639426" y="798418"/>
            <a:ext cx="4280430" cy="2000464"/>
          </a:xfrm>
          <a:prstGeom prst="rect">
            <a:avLst/>
          </a:prstGeom>
        </p:spPr>
      </p:pic>
      <p:sp>
        <p:nvSpPr>
          <p:cNvPr id="2" name="Slide Number Placeholder 1">
            <a:extLst>
              <a:ext uri="{FF2B5EF4-FFF2-40B4-BE49-F238E27FC236}">
                <a16:creationId xmlns:a16="http://schemas.microsoft.com/office/drawing/2014/main" id="{E46FE571-32CF-E0DB-75F0-57BCD8858534}"/>
              </a:ext>
            </a:extLst>
          </p:cNvPr>
          <p:cNvSpPr>
            <a:spLocks noGrp="1"/>
          </p:cNvSpPr>
          <p:nvPr>
            <p:ph type="sldNum" sz="quarter" idx="12"/>
          </p:nvPr>
        </p:nvSpPr>
        <p:spPr>
          <a:xfrm>
            <a:off x="11745685" y="6443435"/>
            <a:ext cx="348343" cy="327479"/>
          </a:xfrm>
        </p:spPr>
        <p:txBody>
          <a:bodyPr/>
          <a:lstStyle/>
          <a:p>
            <a:fld id="{649F0D48-1CF2-4FB3-AA0E-ACC37C6DC730}" type="slidenum">
              <a:rPr kumimoji="1" lang="ja-JP" altLang="en-US" sz="1400" smtClean="0">
                <a:solidFill>
                  <a:schemeClr val="tx1"/>
                </a:solidFill>
              </a:rPr>
              <a:t>4</a:t>
            </a:fld>
            <a:endParaRPr kumimoji="1" lang="ja-JP" altLang="en-US" sz="1400">
              <a:solidFill>
                <a:schemeClr val="tx1"/>
              </a:solidFill>
            </a:endParaRPr>
          </a:p>
        </p:txBody>
      </p:sp>
      <p:sp>
        <p:nvSpPr>
          <p:cNvPr id="3" name="TextBox 2">
            <a:extLst>
              <a:ext uri="{FF2B5EF4-FFF2-40B4-BE49-F238E27FC236}">
                <a16:creationId xmlns:a16="http://schemas.microsoft.com/office/drawing/2014/main" id="{02A9D486-73EF-BA87-2864-F47F70CEB2E5}"/>
              </a:ext>
            </a:extLst>
          </p:cNvPr>
          <p:cNvSpPr txBox="1"/>
          <p:nvPr/>
        </p:nvSpPr>
        <p:spPr>
          <a:xfrm>
            <a:off x="1785257" y="136525"/>
            <a:ext cx="8621485" cy="1200329"/>
          </a:xfrm>
          <a:prstGeom prst="rect">
            <a:avLst/>
          </a:prstGeom>
          <a:noFill/>
        </p:spPr>
        <p:txBody>
          <a:bodyPr wrap="square">
            <a:spAutoFit/>
          </a:bodyPr>
          <a:lstStyle/>
          <a:p>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3</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Data Mining &amp; Exploratory Data</a:t>
            </a:r>
          </a:p>
          <a:p>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     </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Analysis (EDA)</a:t>
            </a:r>
            <a:endParaRPr lang="ja-JP" altLang="en-US" dirty="0"/>
          </a:p>
        </p:txBody>
      </p:sp>
      <p:sp>
        <p:nvSpPr>
          <p:cNvPr id="4" name="TextBox 3">
            <a:extLst>
              <a:ext uri="{FF2B5EF4-FFF2-40B4-BE49-F238E27FC236}">
                <a16:creationId xmlns:a16="http://schemas.microsoft.com/office/drawing/2014/main" id="{E1D083D3-DDB8-40DB-C3DA-91C7D263FD30}"/>
              </a:ext>
            </a:extLst>
          </p:cNvPr>
          <p:cNvSpPr txBox="1"/>
          <p:nvPr/>
        </p:nvSpPr>
        <p:spPr>
          <a:xfrm>
            <a:off x="349644" y="1798650"/>
            <a:ext cx="7967353" cy="4401205"/>
          </a:xfrm>
          <a:prstGeom prst="rect">
            <a:avLst/>
          </a:prstGeom>
          <a:noFill/>
        </p:spPr>
        <p:txBody>
          <a:bodyPr wrap="square">
            <a:spAutoFit/>
          </a:bodyPr>
          <a:lstStyle/>
          <a:p>
            <a:pPr algn="ctr"/>
            <a:r>
              <a:rPr lang="en-US" altLang="ja-JP" sz="2000" b="1" dirty="0">
                <a:solidFill>
                  <a:srgbClr val="0070C0"/>
                </a:solidFill>
                <a:latin typeface="Georgia" panose="02040502050405020303" pitchFamily="18" charset="0"/>
              </a:rPr>
              <a:t>1. Data Mining:</a:t>
            </a:r>
            <a:endParaRPr lang="en-US" altLang="ja-JP" sz="2000" b="1" dirty="0">
              <a:latin typeface="Georgia" panose="02040502050405020303" pitchFamily="18" charset="0"/>
            </a:endParaRPr>
          </a:p>
          <a:p>
            <a:pPr marL="342900" indent="-342900">
              <a:buFont typeface="Wingdings" panose="05000000000000000000" pitchFamily="2" charset="2"/>
              <a:buChar char="Ø"/>
            </a:pPr>
            <a:r>
              <a:rPr lang="en-US" altLang="ja-JP" sz="2000" b="1" dirty="0">
                <a:latin typeface="Georgia" panose="02040502050405020303" pitchFamily="18" charset="0"/>
              </a:rPr>
              <a:t>Data source: </a:t>
            </a:r>
            <a:r>
              <a:rPr lang="en-US" altLang="ja-JP" sz="2000" dirty="0">
                <a:latin typeface="Georgia" panose="02040502050405020303" pitchFamily="18" charset="0"/>
              </a:rPr>
              <a:t>ConnectTel customer dataset</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b="1" dirty="0">
                <a:latin typeface="Georgia" panose="02040502050405020303" pitchFamily="18" charset="0"/>
              </a:rPr>
              <a:t>Data Info: </a:t>
            </a:r>
          </a:p>
          <a:p>
            <a:pPr marL="800100" lvl="1" indent="-342900">
              <a:buFont typeface="Arial" panose="020B0604020202020204" pitchFamily="34" charset="0"/>
              <a:buChar char="•"/>
            </a:pPr>
            <a:r>
              <a:rPr lang="en-US" altLang="ja-JP" sz="2000" dirty="0">
                <a:latin typeface="Georgia" panose="02040502050405020303" pitchFamily="18" charset="0"/>
              </a:rPr>
              <a:t>21 Columns (4 numerical features and 17 categorical features).</a:t>
            </a:r>
          </a:p>
          <a:p>
            <a:pPr marL="800100" lvl="1" indent="-342900">
              <a:buFont typeface="Arial" panose="020B0604020202020204" pitchFamily="34" charset="0"/>
              <a:buChar char="•"/>
            </a:pPr>
            <a:r>
              <a:rPr lang="en-US" altLang="ja-JP" sz="2000" dirty="0">
                <a:latin typeface="Georgia" panose="02040502050405020303" pitchFamily="18" charset="0"/>
              </a:rPr>
              <a:t>7,043 Rows</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indent="-342900">
              <a:buFont typeface="Wingdings" panose="05000000000000000000" pitchFamily="2" charset="2"/>
              <a:buChar char="Ø"/>
            </a:pPr>
            <a:r>
              <a:rPr lang="en-US" altLang="ja-JP" sz="2000" b="1" dirty="0">
                <a:latin typeface="Georgia" panose="02040502050405020303" pitchFamily="18" charset="0"/>
              </a:rPr>
              <a:t>Data Cleaning: </a:t>
            </a:r>
          </a:p>
          <a:p>
            <a:pPr marL="800100" lvl="1" indent="-342900">
              <a:buFont typeface="Arial" panose="020B0604020202020204" pitchFamily="34" charset="0"/>
              <a:buChar char="•"/>
            </a:pPr>
            <a:r>
              <a:rPr lang="en-US" altLang="ja-JP" sz="2000" dirty="0">
                <a:latin typeface="Georgia" panose="02040502050405020303" pitchFamily="18" charset="0"/>
              </a:rPr>
              <a:t>11 missing data points (o.002%) for '</a:t>
            </a:r>
            <a:r>
              <a:rPr lang="en-US" altLang="ja-JP" sz="2000" dirty="0" err="1">
                <a:latin typeface="Georgia" panose="02040502050405020303" pitchFamily="18" charset="0"/>
              </a:rPr>
              <a:t>TotalCharges</a:t>
            </a:r>
            <a:r>
              <a:rPr lang="en-US" altLang="ja-JP" sz="2000" dirty="0">
                <a:latin typeface="Georgia" panose="02040502050405020303" pitchFamily="18" charset="0"/>
              </a:rPr>
              <a:t>’</a:t>
            </a:r>
          </a:p>
          <a:p>
            <a:pPr marL="800100" lvl="1" indent="-342900">
              <a:buFont typeface="Arial" panose="020B0604020202020204" pitchFamily="34" charset="0"/>
              <a:buChar char="•"/>
            </a:pPr>
            <a:r>
              <a:rPr lang="en-US" altLang="ja-JP" sz="2000" dirty="0">
                <a:latin typeface="Georgia" panose="02040502050405020303" pitchFamily="18" charset="0"/>
              </a:rPr>
              <a:t>Missing values were replaced with the median.</a:t>
            </a:r>
          </a:p>
          <a:p>
            <a:pPr marL="800100" lvl="1" indent="-342900">
              <a:buFont typeface="Arial" panose="020B0604020202020204" pitchFamily="34" charset="0"/>
              <a:buChar char="•"/>
            </a:pPr>
            <a:r>
              <a:rPr lang="en-US" altLang="ja-JP" sz="2000" dirty="0">
                <a:latin typeface="Georgia" panose="02040502050405020303" pitchFamily="18" charset="0"/>
              </a:rPr>
              <a:t>No duplicates.</a:t>
            </a:r>
          </a:p>
          <a:p>
            <a:pPr marL="800100" lvl="1" indent="-342900">
              <a:buFont typeface="Arial" panose="020B0604020202020204" pitchFamily="34" charset="0"/>
              <a:buChar char="•"/>
            </a:pPr>
            <a:r>
              <a:rPr lang="en-US" altLang="ja-JP" sz="2000" dirty="0">
                <a:latin typeface="Georgia" panose="02040502050405020303" pitchFamily="18" charset="0"/>
              </a:rPr>
              <a:t>New categorical features were created to classify numerical data for easier analysis.</a:t>
            </a:r>
          </a:p>
          <a:p>
            <a:pPr marL="800100" lvl="1" indent="-342900">
              <a:buFont typeface="Arial" panose="020B0604020202020204" pitchFamily="34" charset="0"/>
              <a:buChar char="•"/>
            </a:pPr>
            <a:r>
              <a:rPr lang="en-US" altLang="ja-JP" sz="2000" dirty="0">
                <a:latin typeface="Georgia" panose="02040502050405020303" pitchFamily="18" charset="0"/>
              </a:rPr>
              <a:t>Redundant data features were dropped (customer ID).</a:t>
            </a:r>
          </a:p>
        </p:txBody>
      </p:sp>
      <p:sp>
        <p:nvSpPr>
          <p:cNvPr id="6" name="TextBox 5">
            <a:extLst>
              <a:ext uri="{FF2B5EF4-FFF2-40B4-BE49-F238E27FC236}">
                <a16:creationId xmlns:a16="http://schemas.microsoft.com/office/drawing/2014/main" id="{1C581740-A8B6-EE43-B9CC-BC0117BA1DED}"/>
              </a:ext>
            </a:extLst>
          </p:cNvPr>
          <p:cNvSpPr txBox="1"/>
          <p:nvPr/>
        </p:nvSpPr>
        <p:spPr>
          <a:xfrm>
            <a:off x="8424915" y="3891614"/>
            <a:ext cx="3624270" cy="1938992"/>
          </a:xfrm>
          <a:prstGeom prst="rect">
            <a:avLst/>
          </a:prstGeom>
          <a:noFill/>
        </p:spPr>
        <p:txBody>
          <a:bodyPr wrap="square">
            <a:spAutoFit/>
          </a:bodyPr>
          <a:lstStyle/>
          <a:p>
            <a:pPr algn="ctr"/>
            <a:r>
              <a:rPr lang="en-US" altLang="ja-JP" sz="2000" b="1" dirty="0">
                <a:solidFill>
                  <a:srgbClr val="0070C0"/>
                </a:solidFill>
                <a:latin typeface="Georgia" panose="02040502050405020303" pitchFamily="18" charset="0"/>
              </a:rPr>
              <a:t>2. EDA:</a:t>
            </a:r>
          </a:p>
          <a:p>
            <a:pPr marL="342900" indent="-342900">
              <a:buFont typeface="Wingdings" panose="05000000000000000000" pitchFamily="2" charset="2"/>
              <a:buChar char="Ø"/>
            </a:pPr>
            <a:r>
              <a:rPr lang="en-US" altLang="ja-JP" sz="2000" dirty="0">
                <a:latin typeface="Georgia" panose="02040502050405020303" pitchFamily="18" charset="0"/>
              </a:rPr>
              <a:t>Univariate Data Analysis</a:t>
            </a:r>
          </a:p>
          <a:p>
            <a:pPr marL="342900" indent="-342900">
              <a:buFont typeface="Wingdings" panose="05000000000000000000" pitchFamily="2" charset="2"/>
              <a:buChar char="Ø"/>
            </a:pPr>
            <a:endParaRPr lang="en-US" altLang="ja-JP" sz="2000" dirty="0">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sz="2000" dirty="0">
                <a:solidFill>
                  <a:prstClr val="black"/>
                </a:solidFill>
                <a:latin typeface="Georgia" panose="02040502050405020303" pitchFamily="18" charset="0"/>
                <a:ea typeface="游ゴシック" panose="020B0400000000000000" pitchFamily="34" charset="-128"/>
              </a:rPr>
              <a:t>Bivariate</a:t>
            </a: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Data Analysis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sz="2000" dirty="0">
                <a:solidFill>
                  <a:prstClr val="black"/>
                </a:solidFill>
                <a:latin typeface="Georgia" panose="02040502050405020303" pitchFamily="18" charset="0"/>
                <a:ea typeface="游ゴシック" panose="020B0400000000000000" pitchFamily="34" charset="-128"/>
              </a:rPr>
              <a:t>Mult</a:t>
            </a:r>
            <a:r>
              <a:rPr kumimoji="1" lang="en-US" altLang="ja-JP" sz="2000" b="0" i="0" u="none" strike="noStrike" kern="1200" cap="none" spc="0" normalizeH="0" baseline="0" noProof="0" dirty="0" err="1">
                <a:ln>
                  <a:noFill/>
                </a:ln>
                <a:solidFill>
                  <a:prstClr val="black"/>
                </a:solidFill>
                <a:effectLst/>
                <a:uLnTx/>
                <a:uFillTx/>
                <a:latin typeface="Georgia" panose="02040502050405020303" pitchFamily="18" charset="0"/>
                <a:ea typeface="游ゴシック" panose="020B0400000000000000" pitchFamily="34" charset="-128"/>
                <a:cs typeface="+mn-cs"/>
              </a:rPr>
              <a:t>ivariate</a:t>
            </a: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Data Analysis</a:t>
            </a:r>
          </a:p>
        </p:txBody>
      </p:sp>
      <p:pic>
        <p:nvPicPr>
          <p:cNvPr id="51" name="Audio 50">
            <a:hlinkClick r:id="" action="ppaction://media"/>
            <a:extLst>
              <a:ext uri="{FF2B5EF4-FFF2-40B4-BE49-F238E27FC236}">
                <a16:creationId xmlns:a16="http://schemas.microsoft.com/office/drawing/2014/main" id="{634F2B70-CA42-8251-97AF-800A03B5C0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9606402"/>
      </p:ext>
    </p:extLst>
  </p:cSld>
  <p:clrMapOvr>
    <a:masterClrMapping/>
  </p:clrMapOvr>
  <mc:AlternateContent xmlns:mc="http://schemas.openxmlformats.org/markup-compatibility/2006" xmlns:p14="http://schemas.microsoft.com/office/powerpoint/2010/main">
    <mc:Choice Requires="p14">
      <p:transition spd="slow" p14:dur="2000" advTm="60453"/>
    </mc:Choice>
    <mc:Fallback xmlns="">
      <p:transition spd="slow" advTm="60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52227D-A2B0-3732-8017-9C87E9437D04}"/>
              </a:ext>
            </a:extLst>
          </p:cNvPr>
          <p:cNvSpPr>
            <a:spLocks noGrp="1"/>
          </p:cNvSpPr>
          <p:nvPr>
            <p:ph type="sldNum" sz="quarter" idx="12"/>
          </p:nvPr>
        </p:nvSpPr>
        <p:spPr>
          <a:xfrm>
            <a:off x="11832771" y="6508751"/>
            <a:ext cx="272143" cy="262164"/>
          </a:xfrm>
        </p:spPr>
        <p:txBody>
          <a:bodyPr/>
          <a:lstStyle/>
          <a:p>
            <a:fld id="{649F0D48-1CF2-4FB3-AA0E-ACC37C6DC730}" type="slidenum">
              <a:rPr kumimoji="1" lang="ja-JP" altLang="en-US" sz="1400" smtClean="0">
                <a:solidFill>
                  <a:schemeClr val="tx1"/>
                </a:solidFill>
              </a:rPr>
              <a:t>5</a:t>
            </a:fld>
            <a:endParaRPr kumimoji="1" lang="ja-JP" altLang="en-US" sz="1400" dirty="0">
              <a:solidFill>
                <a:schemeClr val="tx1"/>
              </a:solidFill>
            </a:endParaRPr>
          </a:p>
        </p:txBody>
      </p:sp>
      <p:sp>
        <p:nvSpPr>
          <p:cNvPr id="3" name="TextBox 2">
            <a:extLst>
              <a:ext uri="{FF2B5EF4-FFF2-40B4-BE49-F238E27FC236}">
                <a16:creationId xmlns:a16="http://schemas.microsoft.com/office/drawing/2014/main" id="{ADEF4960-2F87-C0C4-5F39-6A86AB536C17}"/>
              </a:ext>
            </a:extLst>
          </p:cNvPr>
          <p:cNvSpPr txBox="1"/>
          <p:nvPr/>
        </p:nvSpPr>
        <p:spPr>
          <a:xfrm>
            <a:off x="2340428" y="0"/>
            <a:ext cx="7511143" cy="646331"/>
          </a:xfrm>
          <a:prstGeom prst="rect">
            <a:avLst/>
          </a:prstGeom>
          <a:noFill/>
        </p:spPr>
        <p:txBody>
          <a:bodyPr wrap="square">
            <a:spAutoFit/>
          </a:bodyPr>
          <a:lstStyle/>
          <a:p>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3</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.1. EDA – Univariate Analysis</a:t>
            </a:r>
            <a:endParaRPr lang="ja-JP" altLang="en-US" dirty="0"/>
          </a:p>
        </p:txBody>
      </p:sp>
      <p:sp>
        <p:nvSpPr>
          <p:cNvPr id="4" name="TextBox 3">
            <a:extLst>
              <a:ext uri="{FF2B5EF4-FFF2-40B4-BE49-F238E27FC236}">
                <a16:creationId xmlns:a16="http://schemas.microsoft.com/office/drawing/2014/main" id="{22BAAB1E-CC12-D821-D593-69651945F95F}"/>
              </a:ext>
            </a:extLst>
          </p:cNvPr>
          <p:cNvSpPr txBox="1"/>
          <p:nvPr/>
        </p:nvSpPr>
        <p:spPr>
          <a:xfrm>
            <a:off x="184428" y="1017786"/>
            <a:ext cx="5291085" cy="1938992"/>
          </a:xfrm>
          <a:prstGeom prst="rect">
            <a:avLst/>
          </a:prstGeom>
          <a:noFill/>
        </p:spPr>
        <p:txBody>
          <a:bodyPr wrap="square">
            <a:spAutoFit/>
          </a:bodyPr>
          <a:lstStyle/>
          <a:p>
            <a:pPr marL="342900" indent="-342900">
              <a:buFont typeface="Wingdings" panose="05000000000000000000" pitchFamily="2" charset="2"/>
              <a:buChar char="Ø"/>
            </a:pPr>
            <a:r>
              <a:rPr lang="en-US" altLang="ja-JP" sz="2000" dirty="0">
                <a:latin typeface="Georgia" panose="02040502050405020303" pitchFamily="18" charset="0"/>
              </a:rPr>
              <a:t>A count of customers by category was performed for each Categorical feature.</a:t>
            </a:r>
          </a:p>
          <a:p>
            <a:pPr marL="342900" indent="-342900">
              <a:buFont typeface="Wingdings" panose="05000000000000000000" pitchFamily="2" charset="2"/>
              <a:buChar char="Ø"/>
            </a:pPr>
            <a:r>
              <a:rPr lang="en-US" altLang="ja-JP" sz="2000" b="1" dirty="0">
                <a:latin typeface="Georgia" panose="02040502050405020303" pitchFamily="18" charset="0"/>
              </a:rPr>
              <a:t>Example:</a:t>
            </a:r>
          </a:p>
          <a:p>
            <a:pPr marL="800100" lvl="1" indent="-342900">
              <a:buFont typeface="Arial" panose="020B0604020202020204" pitchFamily="34" charset="0"/>
              <a:buChar char="•"/>
            </a:pPr>
            <a:r>
              <a:rPr lang="en-US" altLang="ja-JP" sz="2000" dirty="0">
                <a:latin typeface="Georgia" panose="02040502050405020303" pitchFamily="18" charset="0"/>
              </a:rPr>
              <a:t>Total number of customers – 7,043</a:t>
            </a:r>
          </a:p>
          <a:p>
            <a:pPr marL="800100" lvl="1" indent="-342900">
              <a:buFont typeface="Arial" panose="020B0604020202020204" pitchFamily="34" charset="0"/>
              <a:buChar char="•"/>
            </a:pPr>
            <a:r>
              <a:rPr lang="en-US" altLang="ja-JP" sz="2000" dirty="0">
                <a:latin typeface="Georgia" panose="02040502050405020303" pitchFamily="18" charset="0"/>
              </a:rPr>
              <a:t>Churned customers – 1,869</a:t>
            </a:r>
          </a:p>
          <a:p>
            <a:pPr marL="800100" lvl="1" indent="-342900">
              <a:buFont typeface="Arial" panose="020B0604020202020204" pitchFamily="34" charset="0"/>
              <a:buChar char="•"/>
            </a:pPr>
            <a:r>
              <a:rPr lang="en-US" altLang="ja-JP" sz="2000" dirty="0">
                <a:latin typeface="Georgia" panose="02040502050405020303" pitchFamily="18" charset="0"/>
              </a:rPr>
              <a:t>Not churned – 5,174</a:t>
            </a:r>
          </a:p>
        </p:txBody>
      </p:sp>
      <p:pic>
        <p:nvPicPr>
          <p:cNvPr id="5" name="Picture 4">
            <a:extLst>
              <a:ext uri="{FF2B5EF4-FFF2-40B4-BE49-F238E27FC236}">
                <a16:creationId xmlns:a16="http://schemas.microsoft.com/office/drawing/2014/main" id="{10B8E8F6-EFE2-3CBB-F4EF-B8AA6A299601}"/>
              </a:ext>
            </a:extLst>
          </p:cNvPr>
          <p:cNvPicPr>
            <a:picLocks noChangeAspect="1"/>
          </p:cNvPicPr>
          <p:nvPr/>
        </p:nvPicPr>
        <p:blipFill rotWithShape="1">
          <a:blip r:embed="rId5"/>
          <a:srcRect l="8695" r="7373" b="9341"/>
          <a:stretch/>
        </p:blipFill>
        <p:spPr>
          <a:xfrm>
            <a:off x="457201" y="3134326"/>
            <a:ext cx="3439887" cy="3636589"/>
          </a:xfrm>
          <a:prstGeom prst="rect">
            <a:avLst/>
          </a:prstGeom>
        </p:spPr>
      </p:pic>
      <p:grpSp>
        <p:nvGrpSpPr>
          <p:cNvPr id="9" name="Group 8">
            <a:extLst>
              <a:ext uri="{FF2B5EF4-FFF2-40B4-BE49-F238E27FC236}">
                <a16:creationId xmlns:a16="http://schemas.microsoft.com/office/drawing/2014/main" id="{C163149C-1A94-2017-950D-1017B954DF1B}"/>
              </a:ext>
            </a:extLst>
          </p:cNvPr>
          <p:cNvGrpSpPr/>
          <p:nvPr/>
        </p:nvGrpSpPr>
        <p:grpSpPr>
          <a:xfrm>
            <a:off x="5518429" y="1017786"/>
            <a:ext cx="6216370" cy="5785786"/>
            <a:chOff x="5518429" y="1017786"/>
            <a:chExt cx="6216370" cy="5785786"/>
          </a:xfrm>
        </p:grpSpPr>
        <p:sp>
          <p:nvSpPr>
            <p:cNvPr id="6" name="TextBox 5">
              <a:extLst>
                <a:ext uri="{FF2B5EF4-FFF2-40B4-BE49-F238E27FC236}">
                  <a16:creationId xmlns:a16="http://schemas.microsoft.com/office/drawing/2014/main" id="{7317967C-CC7A-F306-305A-F089C331E7AC}"/>
                </a:ext>
              </a:extLst>
            </p:cNvPr>
            <p:cNvSpPr txBox="1"/>
            <p:nvPr/>
          </p:nvSpPr>
          <p:spPr>
            <a:xfrm>
              <a:off x="6095999" y="1017786"/>
              <a:ext cx="5291085" cy="1323439"/>
            </a:xfrm>
            <a:prstGeom prst="rect">
              <a:avLst/>
            </a:prstGeom>
            <a:noFill/>
          </p:spPr>
          <p:txBody>
            <a:bodyPr wrap="square">
              <a:spAutoFit/>
            </a:bodyPr>
            <a:lstStyle/>
            <a:p>
              <a:pPr marL="342900" indent="-342900">
                <a:buFont typeface="Wingdings" panose="05000000000000000000" pitchFamily="2" charset="2"/>
                <a:buChar char="Ø"/>
              </a:pPr>
              <a:r>
                <a:rPr lang="en-US" altLang="ja-JP" sz="2000" dirty="0">
                  <a:latin typeface="Georgia" panose="02040502050405020303" pitchFamily="18" charset="0"/>
                </a:rPr>
                <a:t>A count of customers by category was also performed for each Numerical feature.</a:t>
              </a:r>
            </a:p>
            <a:p>
              <a:pPr marL="342900" indent="-342900">
                <a:buFont typeface="Wingdings" panose="05000000000000000000" pitchFamily="2" charset="2"/>
                <a:buChar char="Ø"/>
              </a:pPr>
              <a:r>
                <a:rPr lang="en-US" altLang="ja-JP" sz="2000" dirty="0">
                  <a:latin typeface="Georgia" panose="02040502050405020303" pitchFamily="18" charset="0"/>
                </a:rPr>
                <a:t>No outliers were detected for numerical the features.</a:t>
              </a:r>
            </a:p>
          </p:txBody>
        </p:sp>
        <p:pic>
          <p:nvPicPr>
            <p:cNvPr id="8" name="Picture 7">
              <a:extLst>
                <a:ext uri="{FF2B5EF4-FFF2-40B4-BE49-F238E27FC236}">
                  <a16:creationId xmlns:a16="http://schemas.microsoft.com/office/drawing/2014/main" id="{EDB57080-E17E-A5F8-A7DE-82910C1ECADF}"/>
                </a:ext>
              </a:extLst>
            </p:cNvPr>
            <p:cNvPicPr>
              <a:picLocks noChangeAspect="1"/>
            </p:cNvPicPr>
            <p:nvPr/>
          </p:nvPicPr>
          <p:blipFill>
            <a:blip r:embed="rId6"/>
            <a:stretch>
              <a:fillRect/>
            </a:stretch>
          </p:blipFill>
          <p:spPr>
            <a:xfrm>
              <a:off x="5518429" y="2373882"/>
              <a:ext cx="6216370" cy="4429690"/>
            </a:xfrm>
            <a:prstGeom prst="rect">
              <a:avLst/>
            </a:prstGeom>
          </p:spPr>
        </p:pic>
      </p:grpSp>
      <p:pic>
        <p:nvPicPr>
          <p:cNvPr id="35" name="Audio 34">
            <a:hlinkClick r:id="" action="ppaction://media"/>
            <a:extLst>
              <a:ext uri="{FF2B5EF4-FFF2-40B4-BE49-F238E27FC236}">
                <a16:creationId xmlns:a16="http://schemas.microsoft.com/office/drawing/2014/main" id="{A0558AF0-ACFE-2859-D008-561FB05832D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7740848"/>
      </p:ext>
    </p:extLst>
  </p:cSld>
  <p:clrMapOvr>
    <a:masterClrMapping/>
  </p:clrMapOvr>
  <mc:AlternateContent xmlns:mc="http://schemas.openxmlformats.org/markup-compatibility/2006" xmlns:p14="http://schemas.microsoft.com/office/powerpoint/2010/main">
    <mc:Choice Requires="p14">
      <p:transition spd="slow" p14:dur="2000" advTm="44860"/>
    </mc:Choice>
    <mc:Fallback xmlns="">
      <p:transition spd="slow" advTm="44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EF4960-2F87-C0C4-5F39-6A86AB536C17}"/>
              </a:ext>
            </a:extLst>
          </p:cNvPr>
          <p:cNvSpPr txBox="1"/>
          <p:nvPr/>
        </p:nvSpPr>
        <p:spPr>
          <a:xfrm>
            <a:off x="2340428" y="0"/>
            <a:ext cx="751114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3.</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2</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EDA – Bivariate Analysis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 name="TextBox 3">
            <a:extLst>
              <a:ext uri="{FF2B5EF4-FFF2-40B4-BE49-F238E27FC236}">
                <a16:creationId xmlns:a16="http://schemas.microsoft.com/office/drawing/2014/main" id="{22BAAB1E-CC12-D821-D593-69651945F95F}"/>
              </a:ext>
            </a:extLst>
          </p:cNvPr>
          <p:cNvSpPr txBox="1"/>
          <p:nvPr/>
        </p:nvSpPr>
        <p:spPr>
          <a:xfrm>
            <a:off x="357166" y="1219982"/>
            <a:ext cx="6108948"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The target variable (Churn) was used to evaluate the customer count for each categorical and numerical feature.</a:t>
            </a:r>
          </a:p>
        </p:txBody>
      </p:sp>
      <p:pic>
        <p:nvPicPr>
          <p:cNvPr id="7" name="Picture 6">
            <a:extLst>
              <a:ext uri="{FF2B5EF4-FFF2-40B4-BE49-F238E27FC236}">
                <a16:creationId xmlns:a16="http://schemas.microsoft.com/office/drawing/2014/main" id="{6969C52F-71A3-EAEF-DD55-2962FBF3470A}"/>
              </a:ext>
            </a:extLst>
          </p:cNvPr>
          <p:cNvPicPr>
            <a:picLocks noChangeAspect="1"/>
          </p:cNvPicPr>
          <p:nvPr/>
        </p:nvPicPr>
        <p:blipFill>
          <a:blip r:embed="rId5"/>
          <a:stretch>
            <a:fillRect/>
          </a:stretch>
        </p:blipFill>
        <p:spPr>
          <a:xfrm>
            <a:off x="7236938" y="787867"/>
            <a:ext cx="4867976" cy="3152762"/>
          </a:xfrm>
          <a:prstGeom prst="rect">
            <a:avLst/>
          </a:prstGeom>
        </p:spPr>
      </p:pic>
      <p:pic>
        <p:nvPicPr>
          <p:cNvPr id="10" name="Picture 9">
            <a:extLst>
              <a:ext uri="{FF2B5EF4-FFF2-40B4-BE49-F238E27FC236}">
                <a16:creationId xmlns:a16="http://schemas.microsoft.com/office/drawing/2014/main" id="{3A911213-3136-E226-DEAF-2C2F31E5F2BA}"/>
              </a:ext>
            </a:extLst>
          </p:cNvPr>
          <p:cNvPicPr>
            <a:picLocks noChangeAspect="1"/>
          </p:cNvPicPr>
          <p:nvPr/>
        </p:nvPicPr>
        <p:blipFill>
          <a:blip r:embed="rId6"/>
          <a:stretch>
            <a:fillRect/>
          </a:stretch>
        </p:blipFill>
        <p:spPr>
          <a:xfrm>
            <a:off x="87086" y="2427514"/>
            <a:ext cx="7149852" cy="4343401"/>
          </a:xfrm>
          <a:prstGeom prst="rect">
            <a:avLst/>
          </a:prstGeom>
        </p:spPr>
      </p:pic>
      <p:pic>
        <p:nvPicPr>
          <p:cNvPr id="11" name="Picture 10">
            <a:extLst>
              <a:ext uri="{FF2B5EF4-FFF2-40B4-BE49-F238E27FC236}">
                <a16:creationId xmlns:a16="http://schemas.microsoft.com/office/drawing/2014/main" id="{D460E77A-FDCB-2E56-336D-F8ED9089E00D}"/>
              </a:ext>
            </a:extLst>
          </p:cNvPr>
          <p:cNvPicPr>
            <a:picLocks noChangeAspect="1"/>
          </p:cNvPicPr>
          <p:nvPr/>
        </p:nvPicPr>
        <p:blipFill>
          <a:blip r:embed="rId7"/>
          <a:stretch>
            <a:fillRect/>
          </a:stretch>
        </p:blipFill>
        <p:spPr>
          <a:xfrm>
            <a:off x="7268553" y="4082165"/>
            <a:ext cx="4836361" cy="2634944"/>
          </a:xfrm>
          <a:prstGeom prst="rect">
            <a:avLst/>
          </a:prstGeom>
        </p:spPr>
      </p:pic>
      <p:sp>
        <p:nvSpPr>
          <p:cNvPr id="2" name="Slide Number Placeholder 1">
            <a:extLst>
              <a:ext uri="{FF2B5EF4-FFF2-40B4-BE49-F238E27FC236}">
                <a16:creationId xmlns:a16="http://schemas.microsoft.com/office/drawing/2014/main" id="{0F52227D-A2B0-3732-8017-9C87E9437D04}"/>
              </a:ext>
            </a:extLst>
          </p:cNvPr>
          <p:cNvSpPr>
            <a:spLocks noGrp="1"/>
          </p:cNvSpPr>
          <p:nvPr>
            <p:ph type="sldNum" sz="quarter" idx="12"/>
          </p:nvPr>
        </p:nvSpPr>
        <p:spPr>
          <a:xfrm>
            <a:off x="11832771" y="6508751"/>
            <a:ext cx="272143" cy="26216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F0D48-1CF2-4FB3-AA0E-ACC37C6DC730}" type="slidenum">
              <a:rPr kumimoji="1" lang="ja-JP" altLang="en-US" sz="1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29" name="Audio 28">
            <a:hlinkClick r:id="" action="ppaction://media"/>
            <a:extLst>
              <a:ext uri="{FF2B5EF4-FFF2-40B4-BE49-F238E27FC236}">
                <a16:creationId xmlns:a16="http://schemas.microsoft.com/office/drawing/2014/main" id="{A9C230A0-AC29-C43F-B16D-7AFD4B01F4A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9321869"/>
      </p:ext>
    </p:extLst>
  </p:cSld>
  <p:clrMapOvr>
    <a:masterClrMapping/>
  </p:clrMapOvr>
  <mc:AlternateContent xmlns:mc="http://schemas.openxmlformats.org/markup-compatibility/2006" xmlns:p14="http://schemas.microsoft.com/office/powerpoint/2010/main">
    <mc:Choice Requires="p14">
      <p:transition spd="slow" p14:dur="2000" advTm="46077"/>
    </mc:Choice>
    <mc:Fallback xmlns="">
      <p:transition spd="slow" advTm="4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EF4960-2F87-C0C4-5F39-6A86AB536C17}"/>
              </a:ext>
            </a:extLst>
          </p:cNvPr>
          <p:cNvSpPr txBox="1"/>
          <p:nvPr/>
        </p:nvSpPr>
        <p:spPr>
          <a:xfrm>
            <a:off x="2340428" y="0"/>
            <a:ext cx="80880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3.</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3</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EDA – </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Multivariate</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Analysis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 name="TextBox 3">
            <a:extLst>
              <a:ext uri="{FF2B5EF4-FFF2-40B4-BE49-F238E27FC236}">
                <a16:creationId xmlns:a16="http://schemas.microsoft.com/office/drawing/2014/main" id="{22BAAB1E-CC12-D821-D593-69651945F95F}"/>
              </a:ext>
            </a:extLst>
          </p:cNvPr>
          <p:cNvSpPr txBox="1"/>
          <p:nvPr/>
        </p:nvSpPr>
        <p:spPr>
          <a:xfrm>
            <a:off x="108858" y="2459503"/>
            <a:ext cx="4103914"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Pearson Correlation Matrix was applied to evaluate the relationship between the numerical features.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dirty="0">
                <a:solidFill>
                  <a:prstClr val="black"/>
                </a:solidFill>
                <a:latin typeface="Georgia" panose="02040502050405020303" pitchFamily="18" charset="0"/>
                <a:ea typeface="游ゴシック" panose="020B0400000000000000" pitchFamily="34" charset="-128"/>
              </a:rPr>
              <a:t>There was a strong correlation between:</a:t>
            </a:r>
          </a:p>
          <a:p>
            <a:pPr marL="800100" lvl="1" indent="-342900">
              <a:buFont typeface="Arial" panose="020B0604020202020204" pitchFamily="34" charset="0"/>
              <a:buChar char="•"/>
            </a:pPr>
            <a:r>
              <a:rPr lang="en-US" altLang="ja-JP" dirty="0">
                <a:solidFill>
                  <a:prstClr val="black"/>
                </a:solidFill>
                <a:latin typeface="Georgia" panose="02040502050405020303" pitchFamily="18" charset="0"/>
                <a:ea typeface="游ゴシック" panose="020B0400000000000000" pitchFamily="34" charset="-128"/>
              </a:rPr>
              <a:t>Total Charges &amp; Tenure (0.83)</a:t>
            </a:r>
          </a:p>
          <a:p>
            <a:pPr marL="800100" lvl="1" indent="-342900">
              <a:buFont typeface="Arial" panose="020B0604020202020204" pitchFamily="34" charset="0"/>
              <a:buChar cha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Total Charges &amp; Monthly Charges (0.65) </a:t>
            </a:r>
          </a:p>
        </p:txBody>
      </p:sp>
      <p:pic>
        <p:nvPicPr>
          <p:cNvPr id="5" name="Picture 4">
            <a:extLst>
              <a:ext uri="{FF2B5EF4-FFF2-40B4-BE49-F238E27FC236}">
                <a16:creationId xmlns:a16="http://schemas.microsoft.com/office/drawing/2014/main" id="{7C9CB1A4-1D82-FB18-BE97-097C049307DF}"/>
              </a:ext>
            </a:extLst>
          </p:cNvPr>
          <p:cNvPicPr>
            <a:picLocks noChangeAspect="1"/>
          </p:cNvPicPr>
          <p:nvPr/>
        </p:nvPicPr>
        <p:blipFill>
          <a:blip r:embed="rId6"/>
          <a:stretch>
            <a:fillRect/>
          </a:stretch>
        </p:blipFill>
        <p:spPr>
          <a:xfrm>
            <a:off x="4212772" y="646331"/>
            <a:ext cx="7892142" cy="6211669"/>
          </a:xfrm>
          <a:prstGeom prst="rect">
            <a:avLst/>
          </a:prstGeom>
        </p:spPr>
      </p:pic>
      <p:sp>
        <p:nvSpPr>
          <p:cNvPr id="2" name="Slide Number Placeholder 1">
            <a:extLst>
              <a:ext uri="{FF2B5EF4-FFF2-40B4-BE49-F238E27FC236}">
                <a16:creationId xmlns:a16="http://schemas.microsoft.com/office/drawing/2014/main" id="{0F52227D-A2B0-3732-8017-9C87E9437D04}"/>
              </a:ext>
            </a:extLst>
          </p:cNvPr>
          <p:cNvSpPr>
            <a:spLocks noGrp="1"/>
          </p:cNvSpPr>
          <p:nvPr>
            <p:ph type="sldNum" sz="quarter" idx="12"/>
          </p:nvPr>
        </p:nvSpPr>
        <p:spPr>
          <a:xfrm>
            <a:off x="11832771" y="6508751"/>
            <a:ext cx="272143" cy="26216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F0D48-1CF2-4FB3-AA0E-ACC37C6DC730}" type="slidenum">
              <a:rPr kumimoji="1" lang="ja-JP" altLang="en-US" sz="1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6" name="Rectangle 5">
            <a:extLst>
              <a:ext uri="{FF2B5EF4-FFF2-40B4-BE49-F238E27FC236}">
                <a16:creationId xmlns:a16="http://schemas.microsoft.com/office/drawing/2014/main" id="{9C41A9C7-E7E0-F4D3-0291-B20197575669}"/>
              </a:ext>
            </a:extLst>
          </p:cNvPr>
          <p:cNvSpPr/>
          <p:nvPr/>
        </p:nvSpPr>
        <p:spPr>
          <a:xfrm>
            <a:off x="6096000" y="5116286"/>
            <a:ext cx="3352800" cy="1469571"/>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Audio 22">
            <a:hlinkClick r:id="" action="ppaction://media"/>
            <a:extLst>
              <a:ext uri="{FF2B5EF4-FFF2-40B4-BE49-F238E27FC236}">
                <a16:creationId xmlns:a16="http://schemas.microsoft.com/office/drawing/2014/main" id="{E558FC2A-013A-8C5C-BD5E-E2BAD2CE41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6386415"/>
      </p:ext>
    </p:extLst>
  </p:cSld>
  <p:clrMapOvr>
    <a:masterClrMapping/>
  </p:clrMapOvr>
  <mc:AlternateContent xmlns:mc="http://schemas.openxmlformats.org/markup-compatibility/2006" xmlns:p14="http://schemas.microsoft.com/office/powerpoint/2010/main">
    <mc:Choice Requires="p14">
      <p:transition spd="slow" p14:dur="2000" advTm="24786"/>
    </mc:Choice>
    <mc:Fallback xmlns="">
      <p:transition spd="slow" advTm="24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3"/>
                </p:tgtEl>
              </p:cMediaNode>
            </p:audio>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36DE1A-3753-739D-F046-26461399EA2F}"/>
              </a:ext>
            </a:extLst>
          </p:cNvPr>
          <p:cNvSpPr/>
          <p:nvPr/>
        </p:nvSpPr>
        <p:spPr>
          <a:xfrm>
            <a:off x="0" y="10886"/>
            <a:ext cx="12181115" cy="684711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Slide Number Placeholder 1">
            <a:extLst>
              <a:ext uri="{FF2B5EF4-FFF2-40B4-BE49-F238E27FC236}">
                <a16:creationId xmlns:a16="http://schemas.microsoft.com/office/drawing/2014/main" id="{9DD98F68-F69A-0C43-3E9F-09B5E58464AC}"/>
              </a:ext>
            </a:extLst>
          </p:cNvPr>
          <p:cNvSpPr>
            <a:spLocks noGrp="1"/>
          </p:cNvSpPr>
          <p:nvPr>
            <p:ph type="sldNum" sz="quarter" idx="12"/>
          </p:nvPr>
        </p:nvSpPr>
        <p:spPr>
          <a:xfrm>
            <a:off x="11898086" y="6552293"/>
            <a:ext cx="283029" cy="294821"/>
          </a:xfrm>
        </p:spPr>
        <p:txBody>
          <a:bodyPr/>
          <a:lstStyle/>
          <a:p>
            <a:fld id="{649F0D48-1CF2-4FB3-AA0E-ACC37C6DC730}" type="slidenum">
              <a:rPr kumimoji="1" lang="ja-JP" altLang="en-US" sz="1400" smtClean="0">
                <a:solidFill>
                  <a:schemeClr val="tx1"/>
                </a:solidFill>
              </a:rPr>
              <a:t>8</a:t>
            </a:fld>
            <a:endParaRPr kumimoji="1" lang="ja-JP" altLang="en-US" sz="1400" dirty="0">
              <a:solidFill>
                <a:schemeClr val="tx1"/>
              </a:solidFill>
            </a:endParaRPr>
          </a:p>
        </p:txBody>
      </p:sp>
      <p:sp>
        <p:nvSpPr>
          <p:cNvPr id="3" name="TextBox 2">
            <a:extLst>
              <a:ext uri="{FF2B5EF4-FFF2-40B4-BE49-F238E27FC236}">
                <a16:creationId xmlns:a16="http://schemas.microsoft.com/office/drawing/2014/main" id="{DD598D34-B045-AB83-F174-626B9A5BB825}"/>
              </a:ext>
            </a:extLst>
          </p:cNvPr>
          <p:cNvSpPr txBox="1"/>
          <p:nvPr/>
        </p:nvSpPr>
        <p:spPr>
          <a:xfrm>
            <a:off x="593271" y="10886"/>
            <a:ext cx="1130481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a:t>
            </a:r>
            <a:r>
              <a:rPr lang="en-US" altLang="ja-JP" sz="3600" b="1" dirty="0">
                <a:solidFill>
                  <a:srgbClr val="002060"/>
                </a:solidFill>
                <a:latin typeface="Georgia" panose="02040502050405020303" pitchFamily="18" charset="0"/>
                <a:ea typeface="Calibri" panose="020F0502020204030204" pitchFamily="34" charset="0"/>
                <a:cs typeface="Calibri" panose="020F0502020204030204" pitchFamily="34" charset="0"/>
              </a:rPr>
              <a:t>4</a:t>
            </a: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Feature Engineering &amp; Data Preprocessing</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grpSp>
        <p:nvGrpSpPr>
          <p:cNvPr id="10" name="Group 9">
            <a:extLst>
              <a:ext uri="{FF2B5EF4-FFF2-40B4-BE49-F238E27FC236}">
                <a16:creationId xmlns:a16="http://schemas.microsoft.com/office/drawing/2014/main" id="{F1B10934-5B0F-DFF9-E366-83365DF989C1}"/>
              </a:ext>
            </a:extLst>
          </p:cNvPr>
          <p:cNvGrpSpPr/>
          <p:nvPr/>
        </p:nvGrpSpPr>
        <p:grpSpPr>
          <a:xfrm>
            <a:off x="232973" y="1252829"/>
            <a:ext cx="4401518" cy="1858912"/>
            <a:chOff x="195943" y="1377501"/>
            <a:chExt cx="4401518" cy="1858912"/>
          </a:xfrm>
        </p:grpSpPr>
        <p:pic>
          <p:nvPicPr>
            <p:cNvPr id="4" name="Picture 3">
              <a:extLst>
                <a:ext uri="{FF2B5EF4-FFF2-40B4-BE49-F238E27FC236}">
                  <a16:creationId xmlns:a16="http://schemas.microsoft.com/office/drawing/2014/main" id="{6C926ED6-0E49-C4AE-90C6-1AA196D783FA}"/>
                </a:ext>
              </a:extLst>
            </p:cNvPr>
            <p:cNvPicPr>
              <a:picLocks noChangeAspect="1"/>
            </p:cNvPicPr>
            <p:nvPr/>
          </p:nvPicPr>
          <p:blipFill rotWithShape="1">
            <a:blip r:embed="rId5"/>
            <a:srcRect l="2970" t="5940" r="2970" b="4456"/>
            <a:stretch/>
          </p:blipFill>
          <p:spPr>
            <a:xfrm>
              <a:off x="2220250" y="1377501"/>
              <a:ext cx="691330" cy="65858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73E6E5B-D825-43D3-B483-A0A2D93E4CCA}"/>
                </a:ext>
              </a:extLst>
            </p:cNvPr>
            <p:cNvSpPr txBox="1"/>
            <p:nvPr/>
          </p:nvSpPr>
          <p:spPr>
            <a:xfrm>
              <a:off x="195943" y="2036084"/>
              <a:ext cx="4401518" cy="1200329"/>
            </a:xfrm>
            <a:prstGeom prst="rect">
              <a:avLst/>
            </a:prstGeom>
            <a:noFill/>
          </p:spPr>
          <p:txBody>
            <a:bodyPr wrap="square">
              <a:spAutoFit/>
            </a:bodyPr>
            <a:lstStyle/>
            <a:p>
              <a:pPr marL="342900" marR="0" lvl="0" indent="-342900" algn="ctr" defTabSz="914400" rtl="0" eaLnBrk="1" fontAlgn="auto" latinLnBrk="0" hangingPunct="1">
                <a:lnSpc>
                  <a:spcPct val="100000"/>
                </a:lnSpc>
                <a:spcBef>
                  <a:spcPts val="0"/>
                </a:spcBef>
                <a:spcAft>
                  <a:spcPts val="0"/>
                </a:spcAft>
                <a:buClrTx/>
                <a:buSzTx/>
                <a:buAutoNum type="arabicPeriod"/>
                <a:tabLst/>
                <a:defRPr/>
              </a:pPr>
              <a:r>
                <a:rPr kumimoji="1" lang="en-US" altLang="ja-JP" b="1" i="0" u="none" strike="noStrike" kern="1200" cap="none" spc="0" normalizeH="0" baseline="0" noProof="0" dirty="0">
                  <a:ln>
                    <a:noFill/>
                  </a:ln>
                  <a:solidFill>
                    <a:srgbClr val="00B050"/>
                  </a:solidFill>
                  <a:effectLst/>
                  <a:uLnTx/>
                  <a:uFillTx/>
                  <a:latin typeface="Georgia" panose="02040502050405020303" pitchFamily="18" charset="0"/>
                  <a:ea typeface="游ゴシック" panose="020B0400000000000000" pitchFamily="34" charset="-128"/>
                  <a:cs typeface="+mn-cs"/>
                </a:rPr>
                <a:t>Data Preprocessing</a:t>
              </a:r>
              <a:endPar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The dataset was segmented into input features and the output features for further preprocessing.</a:t>
              </a:r>
            </a:p>
          </p:txBody>
        </p:sp>
      </p:grpSp>
      <p:grpSp>
        <p:nvGrpSpPr>
          <p:cNvPr id="23" name="Group 22">
            <a:extLst>
              <a:ext uri="{FF2B5EF4-FFF2-40B4-BE49-F238E27FC236}">
                <a16:creationId xmlns:a16="http://schemas.microsoft.com/office/drawing/2014/main" id="{92B14AAC-1A53-E48D-7C8A-43DD38BE119E}"/>
              </a:ext>
            </a:extLst>
          </p:cNvPr>
          <p:cNvGrpSpPr/>
          <p:nvPr/>
        </p:nvGrpSpPr>
        <p:grpSpPr>
          <a:xfrm>
            <a:off x="5004123" y="4158527"/>
            <a:ext cx="6879582" cy="2229954"/>
            <a:chOff x="4928511" y="3739544"/>
            <a:chExt cx="7296147" cy="2229954"/>
          </a:xfrm>
        </p:grpSpPr>
        <p:sp>
          <p:nvSpPr>
            <p:cNvPr id="8" name="TextBox 7">
              <a:extLst>
                <a:ext uri="{FF2B5EF4-FFF2-40B4-BE49-F238E27FC236}">
                  <a16:creationId xmlns:a16="http://schemas.microsoft.com/office/drawing/2014/main" id="{20042467-1490-73E7-4568-134350C3D1F5}"/>
                </a:ext>
              </a:extLst>
            </p:cNvPr>
            <p:cNvSpPr txBox="1"/>
            <p:nvPr/>
          </p:nvSpPr>
          <p:spPr>
            <a:xfrm>
              <a:off x="4928511" y="4492170"/>
              <a:ext cx="7296147" cy="1477328"/>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altLang="ja-JP" b="1" dirty="0">
                  <a:solidFill>
                    <a:srgbClr val="00B050"/>
                  </a:solidFill>
                  <a:latin typeface="Georgia" panose="02040502050405020303" pitchFamily="18" charset="0"/>
                  <a:ea typeface="游ゴシック" panose="020B0400000000000000" pitchFamily="34" charset="-128"/>
                </a:rPr>
                <a:t>4. Feature Importance &amp; Selection</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dirty="0">
                  <a:solidFill>
                    <a:prstClr val="black"/>
                  </a:solidFill>
                  <a:latin typeface="Georgia" panose="02040502050405020303" pitchFamily="18" charset="0"/>
                  <a:ea typeface="游ゴシック" panose="020B0400000000000000" pitchFamily="34" charset="-128"/>
                </a:rPr>
                <a:t>The Random Forest Regressor function was applied to gauge the top 20 important input variables.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dirty="0">
                  <a:solidFill>
                    <a:prstClr val="black"/>
                  </a:solidFill>
                  <a:latin typeface="Georgia" panose="02040502050405020303" pitchFamily="18" charset="0"/>
                  <a:ea typeface="游ゴシック" panose="020B0400000000000000" pitchFamily="34" charset="-128"/>
                </a:rPr>
                <a:t>The Pearson correlation matrix was used to identify highly correlated input variables.</a:t>
              </a:r>
            </a:p>
          </p:txBody>
        </p:sp>
        <p:pic>
          <p:nvPicPr>
            <p:cNvPr id="19" name="Picture 18">
              <a:extLst>
                <a:ext uri="{FF2B5EF4-FFF2-40B4-BE49-F238E27FC236}">
                  <a16:creationId xmlns:a16="http://schemas.microsoft.com/office/drawing/2014/main" id="{9A746DFA-F576-EB76-42C1-C868E481FC6A}"/>
                </a:ext>
              </a:extLst>
            </p:cNvPr>
            <p:cNvPicPr>
              <a:picLocks noChangeAspect="1"/>
            </p:cNvPicPr>
            <p:nvPr/>
          </p:nvPicPr>
          <p:blipFill>
            <a:blip r:embed="rId6"/>
            <a:stretch>
              <a:fillRect/>
            </a:stretch>
          </p:blipFill>
          <p:spPr>
            <a:xfrm>
              <a:off x="8174204" y="3739544"/>
              <a:ext cx="804761" cy="729355"/>
            </a:xfrm>
            <a:prstGeom prst="rect">
              <a:avLst/>
            </a:prstGeom>
            <a:ln>
              <a:noFill/>
            </a:ln>
            <a:effectLst>
              <a:outerShdw blurRad="292100" dist="139700" dir="2700000" algn="tl" rotWithShape="0">
                <a:srgbClr val="333333">
                  <a:alpha val="65000"/>
                </a:srgbClr>
              </a:outerShdw>
            </a:effectLst>
          </p:spPr>
        </p:pic>
      </p:grpSp>
      <p:grpSp>
        <p:nvGrpSpPr>
          <p:cNvPr id="22" name="Group 21">
            <a:extLst>
              <a:ext uri="{FF2B5EF4-FFF2-40B4-BE49-F238E27FC236}">
                <a16:creationId xmlns:a16="http://schemas.microsoft.com/office/drawing/2014/main" id="{983C00B8-83CF-532D-7746-D284554517D9}"/>
              </a:ext>
            </a:extLst>
          </p:cNvPr>
          <p:cNvGrpSpPr/>
          <p:nvPr/>
        </p:nvGrpSpPr>
        <p:grpSpPr>
          <a:xfrm>
            <a:off x="4884968" y="1252829"/>
            <a:ext cx="6879582" cy="2132211"/>
            <a:chOff x="-1896645" y="3837287"/>
            <a:chExt cx="7230644" cy="2132211"/>
          </a:xfrm>
        </p:grpSpPr>
        <p:sp>
          <p:nvSpPr>
            <p:cNvPr id="6" name="TextBox 5">
              <a:extLst>
                <a:ext uri="{FF2B5EF4-FFF2-40B4-BE49-F238E27FC236}">
                  <a16:creationId xmlns:a16="http://schemas.microsoft.com/office/drawing/2014/main" id="{D6014E6C-4939-1BB7-CBDB-1C6BACF16DA5}"/>
                </a:ext>
              </a:extLst>
            </p:cNvPr>
            <p:cNvSpPr txBox="1"/>
            <p:nvPr/>
          </p:nvSpPr>
          <p:spPr>
            <a:xfrm>
              <a:off x="-1896645" y="4492170"/>
              <a:ext cx="7230644" cy="1477328"/>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altLang="ja-JP" b="1" dirty="0">
                  <a:solidFill>
                    <a:srgbClr val="00B050"/>
                  </a:solidFill>
                  <a:latin typeface="Georgia" panose="02040502050405020303" pitchFamily="18" charset="0"/>
                  <a:ea typeface="游ゴシック" panose="020B0400000000000000" pitchFamily="34" charset="-128"/>
                </a:rPr>
                <a:t>2. Feature Encoding</a:t>
              </a:r>
              <a:endParaRPr kumimoji="1" lang="en-US" altLang="ja-JP" b="0" i="0" u="none" strike="noStrike" kern="1200" cap="none" spc="0" normalizeH="0" baseline="0" noProof="0" dirty="0">
                <a:ln>
                  <a:noFill/>
                </a:ln>
                <a:solidFill>
                  <a:srgbClr val="00B050"/>
                </a:solidFill>
                <a:effectLst/>
                <a:uLnTx/>
                <a:uFillTx/>
                <a:latin typeface="Georgia" panose="02040502050405020303" pitchFamily="18" charset="0"/>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b="1"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Binary Feature Encoding:</a:t>
              </a: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Pandas Replace Technique.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b="1" dirty="0">
                  <a:solidFill>
                    <a:prstClr val="black"/>
                  </a:solidFill>
                  <a:latin typeface="Georgia" panose="02040502050405020303" pitchFamily="18" charset="0"/>
                  <a:ea typeface="游ゴシック" panose="020B0400000000000000" pitchFamily="34" charset="-128"/>
                </a:rPr>
                <a:t>Ordinal Feature Encoding: </a:t>
              </a:r>
              <a:r>
                <a:rPr lang="en-US" altLang="ja-JP" dirty="0">
                  <a:solidFill>
                    <a:prstClr val="black"/>
                  </a:solidFill>
                  <a:latin typeface="Georgia" panose="02040502050405020303" pitchFamily="18" charset="0"/>
                  <a:ea typeface="游ゴシック" panose="020B0400000000000000" pitchFamily="34" charset="-128"/>
                </a:rPr>
                <a:t>Ordinal Mapping Technique.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b="1"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Nominal Feature Encoding: </a:t>
              </a: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One-Hot Encoding Technique.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b="1" dirty="0">
                  <a:solidFill>
                    <a:prstClr val="black"/>
                  </a:solidFill>
                  <a:latin typeface="Georgia" panose="02040502050405020303" pitchFamily="18" charset="0"/>
                  <a:ea typeface="游ゴシック" panose="020B0400000000000000" pitchFamily="34" charset="-128"/>
                </a:rPr>
                <a:t>Target Feature Encoding: </a:t>
              </a:r>
              <a:r>
                <a:rPr lang="en-US" altLang="ja-JP" dirty="0">
                  <a:solidFill>
                    <a:prstClr val="black"/>
                  </a:solidFill>
                  <a:latin typeface="Georgia" panose="02040502050405020303" pitchFamily="18" charset="0"/>
                  <a:ea typeface="游ゴシック" panose="020B0400000000000000" pitchFamily="34" charset="-128"/>
                </a:rPr>
                <a:t>Label Encoding Technique.</a:t>
              </a:r>
              <a:endPar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p:txBody>
        </p:sp>
        <p:pic>
          <p:nvPicPr>
            <p:cNvPr id="21" name="Picture 20">
              <a:extLst>
                <a:ext uri="{FF2B5EF4-FFF2-40B4-BE49-F238E27FC236}">
                  <a16:creationId xmlns:a16="http://schemas.microsoft.com/office/drawing/2014/main" id="{C33176CB-647A-947A-E160-9D7BDA6CEA31}"/>
                </a:ext>
              </a:extLst>
            </p:cNvPr>
            <p:cNvPicPr>
              <a:picLocks noChangeAspect="1"/>
            </p:cNvPicPr>
            <p:nvPr/>
          </p:nvPicPr>
          <p:blipFill>
            <a:blip r:embed="rId7"/>
            <a:stretch>
              <a:fillRect/>
            </a:stretch>
          </p:blipFill>
          <p:spPr>
            <a:xfrm>
              <a:off x="1450960" y="3837287"/>
              <a:ext cx="535434" cy="535434"/>
            </a:xfrm>
            <a:prstGeom prst="rect">
              <a:avLst/>
            </a:prstGeom>
            <a:ln>
              <a:noFill/>
            </a:ln>
            <a:effectLst>
              <a:outerShdw blurRad="292100" dist="139700" dir="2700000" algn="tl" rotWithShape="0">
                <a:srgbClr val="333333">
                  <a:alpha val="65000"/>
                </a:srgbClr>
              </a:outerShdw>
            </a:effectLst>
          </p:spPr>
        </p:pic>
      </p:grpSp>
      <p:grpSp>
        <p:nvGrpSpPr>
          <p:cNvPr id="25" name="Group 24">
            <a:extLst>
              <a:ext uri="{FF2B5EF4-FFF2-40B4-BE49-F238E27FC236}">
                <a16:creationId xmlns:a16="http://schemas.microsoft.com/office/drawing/2014/main" id="{F51DC011-4885-C7D3-4B18-98B7D22F1549}"/>
              </a:ext>
            </a:extLst>
          </p:cNvPr>
          <p:cNvGrpSpPr/>
          <p:nvPr/>
        </p:nvGrpSpPr>
        <p:grpSpPr>
          <a:xfrm>
            <a:off x="232973" y="4234198"/>
            <a:ext cx="4528457" cy="1501345"/>
            <a:chOff x="7358744" y="1351421"/>
            <a:chExt cx="4528457" cy="1501345"/>
          </a:xfrm>
        </p:grpSpPr>
        <p:sp>
          <p:nvSpPr>
            <p:cNvPr id="7" name="TextBox 6">
              <a:extLst>
                <a:ext uri="{FF2B5EF4-FFF2-40B4-BE49-F238E27FC236}">
                  <a16:creationId xmlns:a16="http://schemas.microsoft.com/office/drawing/2014/main" id="{DED21A6E-BB96-62B6-A3B8-3E974C5F60DC}"/>
                </a:ext>
              </a:extLst>
            </p:cNvPr>
            <p:cNvSpPr txBox="1"/>
            <p:nvPr/>
          </p:nvSpPr>
          <p:spPr>
            <a:xfrm>
              <a:off x="7358744" y="1929436"/>
              <a:ext cx="4528457" cy="923330"/>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altLang="ja-JP" b="1" dirty="0">
                  <a:solidFill>
                    <a:srgbClr val="00B050"/>
                  </a:solidFill>
                  <a:latin typeface="Georgia" panose="02040502050405020303" pitchFamily="18" charset="0"/>
                  <a:ea typeface="游ゴシック" panose="020B0400000000000000" pitchFamily="34" charset="-128"/>
                </a:rPr>
                <a:t>3. Feature Scaling</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ja-JP" dirty="0">
                  <a:solidFill>
                    <a:prstClr val="black"/>
                  </a:solidFill>
                  <a:latin typeface="Georgia" panose="02040502050405020303" pitchFamily="18" charset="0"/>
                  <a:ea typeface="游ゴシック" panose="020B0400000000000000" pitchFamily="34" charset="-128"/>
                </a:rPr>
                <a:t>The Min-max scaler was used to scale the input features. </a:t>
              </a:r>
            </a:p>
          </p:txBody>
        </p:sp>
        <p:pic>
          <p:nvPicPr>
            <p:cNvPr id="24" name="Picture 23">
              <a:extLst>
                <a:ext uri="{FF2B5EF4-FFF2-40B4-BE49-F238E27FC236}">
                  <a16:creationId xmlns:a16="http://schemas.microsoft.com/office/drawing/2014/main" id="{15D1C19D-5F98-2CB8-2280-C308F2B4960C}"/>
                </a:ext>
              </a:extLst>
            </p:cNvPr>
            <p:cNvPicPr>
              <a:picLocks noChangeAspect="1"/>
            </p:cNvPicPr>
            <p:nvPr/>
          </p:nvPicPr>
          <p:blipFill rotWithShape="1">
            <a:blip r:embed="rId8"/>
            <a:srcRect l="77781" t="4527" r="2206" b="39016"/>
            <a:stretch/>
          </p:blipFill>
          <p:spPr>
            <a:xfrm>
              <a:off x="9326548" y="1351421"/>
              <a:ext cx="592848" cy="578014"/>
            </a:xfrm>
            <a:prstGeom prst="rect">
              <a:avLst/>
            </a:prstGeom>
            <a:ln>
              <a:noFill/>
            </a:ln>
            <a:effectLst>
              <a:outerShdw blurRad="292100" dist="139700" dir="2700000" algn="tl" rotWithShape="0">
                <a:srgbClr val="333333">
                  <a:alpha val="65000"/>
                </a:srgbClr>
              </a:outerShdw>
            </a:effectLst>
          </p:spPr>
        </p:pic>
      </p:grpSp>
      <p:pic>
        <p:nvPicPr>
          <p:cNvPr id="34" name="Audio 33">
            <a:hlinkClick r:id="" action="ppaction://media"/>
            <a:extLst>
              <a:ext uri="{FF2B5EF4-FFF2-40B4-BE49-F238E27FC236}">
                <a16:creationId xmlns:a16="http://schemas.microsoft.com/office/drawing/2014/main" id="{F507851F-BF45-1164-D54F-88BAC2FF8D9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5568067"/>
      </p:ext>
    </p:extLst>
  </p:cSld>
  <p:clrMapOvr>
    <a:masterClrMapping/>
  </p:clrMapOvr>
  <mc:AlternateContent xmlns:mc="http://schemas.openxmlformats.org/markup-compatibility/2006" xmlns:p14="http://schemas.microsoft.com/office/powerpoint/2010/main">
    <mc:Choice Requires="p14">
      <p:transition spd="slow" p14:dur="2000" advTm="63533"/>
    </mc:Choice>
    <mc:Fallback xmlns="">
      <p:transition spd="slow" advTm="63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016295-0DFF-4A83-04E8-8D7CD6EA951C}"/>
              </a:ext>
            </a:extLst>
          </p:cNvPr>
          <p:cNvSpPr/>
          <p:nvPr/>
        </p:nvSpPr>
        <p:spPr>
          <a:xfrm>
            <a:off x="10885" y="0"/>
            <a:ext cx="12181115" cy="684711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Slide Number Placeholder 1">
            <a:extLst>
              <a:ext uri="{FF2B5EF4-FFF2-40B4-BE49-F238E27FC236}">
                <a16:creationId xmlns:a16="http://schemas.microsoft.com/office/drawing/2014/main" id="{E84786CF-7288-AD8F-7EA8-509BABD047A5}"/>
              </a:ext>
            </a:extLst>
          </p:cNvPr>
          <p:cNvSpPr>
            <a:spLocks noGrp="1"/>
          </p:cNvSpPr>
          <p:nvPr>
            <p:ph type="sldNum" sz="quarter" idx="12"/>
          </p:nvPr>
        </p:nvSpPr>
        <p:spPr>
          <a:xfrm>
            <a:off x="11800112" y="6443436"/>
            <a:ext cx="283029" cy="305707"/>
          </a:xfrm>
        </p:spPr>
        <p:txBody>
          <a:bodyPr/>
          <a:lstStyle/>
          <a:p>
            <a:fld id="{649F0D48-1CF2-4FB3-AA0E-ACC37C6DC730}" type="slidenum">
              <a:rPr kumimoji="1" lang="ja-JP" altLang="en-US" sz="1400" smtClean="0">
                <a:solidFill>
                  <a:schemeClr val="tx1"/>
                </a:solidFill>
              </a:rPr>
              <a:t>9</a:t>
            </a:fld>
            <a:endParaRPr kumimoji="1" lang="ja-JP" altLang="en-US" sz="1400" dirty="0">
              <a:solidFill>
                <a:schemeClr val="tx1"/>
              </a:solidFill>
            </a:endParaRPr>
          </a:p>
        </p:txBody>
      </p:sp>
      <p:sp>
        <p:nvSpPr>
          <p:cNvPr id="3" name="TextBox 2">
            <a:extLst>
              <a:ext uri="{FF2B5EF4-FFF2-40B4-BE49-F238E27FC236}">
                <a16:creationId xmlns:a16="http://schemas.microsoft.com/office/drawing/2014/main" id="{B456CC09-A0F3-85D0-6C5F-8DD7B5E6A2C6}"/>
              </a:ext>
            </a:extLst>
          </p:cNvPr>
          <p:cNvSpPr txBox="1"/>
          <p:nvPr/>
        </p:nvSpPr>
        <p:spPr>
          <a:xfrm>
            <a:off x="1232807" y="0"/>
            <a:ext cx="97263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a:ln>
                  <a:noFill/>
                </a:ln>
                <a:solidFill>
                  <a:srgbClr val="002060"/>
                </a:solidFill>
                <a:effectLst/>
                <a:uLnTx/>
                <a:uFillTx/>
                <a:latin typeface="Georgia" panose="02040502050405020303" pitchFamily="18" charset="0"/>
                <a:ea typeface="Calibri" panose="020F0502020204030204" pitchFamily="34" charset="0"/>
                <a:cs typeface="Calibri" panose="020F0502020204030204" pitchFamily="34" charset="0"/>
              </a:rPr>
              <a:t> 5.1. Model Building &amp; Machine Learning</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grpSp>
        <p:nvGrpSpPr>
          <p:cNvPr id="12" name="Group 11">
            <a:extLst>
              <a:ext uri="{FF2B5EF4-FFF2-40B4-BE49-F238E27FC236}">
                <a16:creationId xmlns:a16="http://schemas.microsoft.com/office/drawing/2014/main" id="{8DF1D42E-D808-CA22-789D-BF97DEC1E245}"/>
              </a:ext>
            </a:extLst>
          </p:cNvPr>
          <p:cNvGrpSpPr/>
          <p:nvPr/>
        </p:nvGrpSpPr>
        <p:grpSpPr>
          <a:xfrm>
            <a:off x="179614" y="1654831"/>
            <a:ext cx="5802087" cy="3899712"/>
            <a:chOff x="141513" y="576435"/>
            <a:chExt cx="5802087" cy="3899712"/>
          </a:xfrm>
        </p:grpSpPr>
        <p:sp>
          <p:nvSpPr>
            <p:cNvPr id="6" name="TextBox 5">
              <a:extLst>
                <a:ext uri="{FF2B5EF4-FFF2-40B4-BE49-F238E27FC236}">
                  <a16:creationId xmlns:a16="http://schemas.microsoft.com/office/drawing/2014/main" id="{110E2E57-8011-E203-2BD2-30BD316CC8AC}"/>
                </a:ext>
              </a:extLst>
            </p:cNvPr>
            <p:cNvSpPr txBox="1"/>
            <p:nvPr/>
          </p:nvSpPr>
          <p:spPr>
            <a:xfrm>
              <a:off x="141513" y="1613825"/>
              <a:ext cx="5802087" cy="2862322"/>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1" lang="en-US" altLang="ja-JP" sz="1800" b="1" i="0" u="none" strike="noStrike" kern="1200" cap="none" spc="0" normalizeH="0" baseline="0" noProof="0" dirty="0">
                  <a:ln>
                    <a:noFill/>
                  </a:ln>
                  <a:solidFill>
                    <a:schemeClr val="accent2">
                      <a:lumMod val="75000"/>
                    </a:schemeClr>
                  </a:solidFill>
                  <a:effectLst/>
                  <a:uLnTx/>
                  <a:uFillTx/>
                  <a:latin typeface="Georgia" panose="02040502050405020303" pitchFamily="18" charset="0"/>
                  <a:ea typeface="游ゴシック" panose="020B0400000000000000" pitchFamily="34" charset="-128"/>
                  <a:cs typeface="+mn-cs"/>
                </a:rPr>
                <a:t>1. Model Building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The encoded dataset was split into </a:t>
              </a:r>
              <a:r>
                <a:rPr kumimoji="1" lang="en-US" altLang="ja-JP" sz="1800" b="1"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training</a:t>
              </a: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(80%) and </a:t>
              </a:r>
              <a:r>
                <a:rPr kumimoji="1" lang="en-US" altLang="ja-JP" sz="1800" b="1"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testing </a:t>
              </a:r>
              <a:r>
                <a:rPr kumimoji="1" lang="en-US" altLang="ja-JP" sz="180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(20%) </a:t>
              </a: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datasets.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Based on the correlation matrix applied to the input features, </a:t>
              </a:r>
              <a:r>
                <a:rPr lang="en-US" altLang="ja-JP" dirty="0">
                  <a:solidFill>
                    <a:prstClr val="black"/>
                  </a:solidFill>
                  <a:latin typeface="Georgia" panose="02040502050405020303" pitchFamily="18" charset="0"/>
                  <a:ea typeface="游ゴシック" panose="020B0400000000000000" pitchFamily="34" charset="-128"/>
                </a:rPr>
                <a:t>1</a:t>
              </a: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 variable was dropped from every pair of highly correlated features above a threshold of 0.85.</a:t>
              </a:r>
            </a:p>
            <a:p>
              <a:pPr marR="0" lvl="0" algn="l" defTabSz="914400" rtl="0" eaLnBrk="1" fontAlgn="auto" latinLnBrk="0" hangingPunct="1">
                <a:lnSpc>
                  <a:spcPct val="100000"/>
                </a:lnSpc>
                <a:spcBef>
                  <a:spcPts val="0"/>
                </a:spcBef>
                <a:spcAft>
                  <a:spcPts val="0"/>
                </a:spcAft>
                <a:buClrTx/>
                <a:buSzTx/>
                <a:tabLst/>
                <a:defRPr/>
              </a:pPr>
              <a:endPar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The resulting data frame was used for machine learning.</a:t>
              </a:r>
            </a:p>
          </p:txBody>
        </p:sp>
        <p:pic>
          <p:nvPicPr>
            <p:cNvPr id="10" name="Picture 9">
              <a:extLst>
                <a:ext uri="{FF2B5EF4-FFF2-40B4-BE49-F238E27FC236}">
                  <a16:creationId xmlns:a16="http://schemas.microsoft.com/office/drawing/2014/main" id="{0917CF69-D2D5-D224-62A7-3847730F1FBD}"/>
                </a:ext>
              </a:extLst>
            </p:cNvPr>
            <p:cNvPicPr>
              <a:picLocks noChangeAspect="1"/>
            </p:cNvPicPr>
            <p:nvPr/>
          </p:nvPicPr>
          <p:blipFill rotWithShape="1">
            <a:blip r:embed="rId5"/>
            <a:srcRect l="22063" t="12698" r="22699" b="12857"/>
            <a:stretch/>
          </p:blipFill>
          <p:spPr>
            <a:xfrm>
              <a:off x="2612163" y="576435"/>
              <a:ext cx="860785" cy="773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Group 13">
            <a:extLst>
              <a:ext uri="{FF2B5EF4-FFF2-40B4-BE49-F238E27FC236}">
                <a16:creationId xmlns:a16="http://schemas.microsoft.com/office/drawing/2014/main" id="{142A2DB1-0AE4-86A4-DEBB-0A1B7D6FB78E}"/>
              </a:ext>
            </a:extLst>
          </p:cNvPr>
          <p:cNvGrpSpPr/>
          <p:nvPr/>
        </p:nvGrpSpPr>
        <p:grpSpPr>
          <a:xfrm>
            <a:off x="6090557" y="1610186"/>
            <a:ext cx="5802087" cy="4221356"/>
            <a:chOff x="5867398" y="2413650"/>
            <a:chExt cx="5802087" cy="4221356"/>
          </a:xfrm>
        </p:grpSpPr>
        <p:sp>
          <p:nvSpPr>
            <p:cNvPr id="9" name="TextBox 8">
              <a:extLst>
                <a:ext uri="{FF2B5EF4-FFF2-40B4-BE49-F238E27FC236}">
                  <a16:creationId xmlns:a16="http://schemas.microsoft.com/office/drawing/2014/main" id="{2D3CEED8-EBC3-00F4-D6D9-2D1666F8F15F}"/>
                </a:ext>
              </a:extLst>
            </p:cNvPr>
            <p:cNvSpPr txBox="1"/>
            <p:nvPr/>
          </p:nvSpPr>
          <p:spPr>
            <a:xfrm>
              <a:off x="5867398" y="3495685"/>
              <a:ext cx="5802087" cy="313932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n-US" altLang="ja-JP" b="1" dirty="0">
                  <a:solidFill>
                    <a:schemeClr val="accent2">
                      <a:lumMod val="75000"/>
                    </a:schemeClr>
                  </a:solidFill>
                  <a:latin typeface="Georgia" panose="02040502050405020303" pitchFamily="18" charset="0"/>
                  <a:ea typeface="游ゴシック" panose="020B0400000000000000" pitchFamily="34" charset="-128"/>
                </a:rPr>
                <a:t>2</a:t>
              </a:r>
              <a:r>
                <a:rPr kumimoji="1" lang="en-US" altLang="ja-JP" sz="1800" b="1" i="0" u="none" strike="noStrike" kern="1200" cap="none" spc="0" normalizeH="0" baseline="0" noProof="0" dirty="0">
                  <a:ln>
                    <a:noFill/>
                  </a:ln>
                  <a:solidFill>
                    <a:schemeClr val="accent2">
                      <a:lumMod val="75000"/>
                    </a:schemeClr>
                  </a:solidFill>
                  <a:effectLst/>
                  <a:uLnTx/>
                  <a:uFillTx/>
                  <a:latin typeface="Georgia" panose="02040502050405020303" pitchFamily="18" charset="0"/>
                  <a:ea typeface="游ゴシック" panose="020B0400000000000000" pitchFamily="34" charset="-128"/>
                  <a:cs typeface="+mn-cs"/>
                </a:rPr>
                <a:t>. Machine Learning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6 ML algorithms were fitted on the training dataset and model predictions were made on the testing dataset.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1" lang="en-US" altLang="ja-JP" sz="1800"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endParaRP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Random Forest Classifier</a:t>
              </a: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Decision Tree Classifier</a:t>
              </a: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XG Boost Classifier</a:t>
              </a: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K Neighbors Classifier</a:t>
              </a: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Support Vector Classifier (SVC)</a:t>
              </a:r>
            </a:p>
            <a:p>
              <a:pPr marL="857250" lvl="1" indent="-400050">
                <a:buFont typeface="+mj-lt"/>
                <a:buAutoNum type="romanLcPeriod"/>
                <a:defRPr/>
              </a:pPr>
              <a:r>
                <a:rPr kumimoji="1" lang="en-US" altLang="ja-JP" b="0" i="0" u="none" strike="noStrike" kern="1200" cap="none" spc="0" normalizeH="0" baseline="0" noProof="0" dirty="0">
                  <a:ln>
                    <a:noFill/>
                  </a:ln>
                  <a:solidFill>
                    <a:prstClr val="black"/>
                  </a:solidFill>
                  <a:effectLst/>
                  <a:uLnTx/>
                  <a:uFillTx/>
                  <a:latin typeface="Georgia" panose="02040502050405020303" pitchFamily="18" charset="0"/>
                  <a:ea typeface="游ゴシック" panose="020B0400000000000000" pitchFamily="34" charset="-128"/>
                  <a:cs typeface="+mn-cs"/>
                </a:rPr>
                <a:t>Logistic Regression</a:t>
              </a:r>
            </a:p>
          </p:txBody>
        </p:sp>
        <p:pic>
          <p:nvPicPr>
            <p:cNvPr id="13" name="Picture 12">
              <a:extLst>
                <a:ext uri="{FF2B5EF4-FFF2-40B4-BE49-F238E27FC236}">
                  <a16:creationId xmlns:a16="http://schemas.microsoft.com/office/drawing/2014/main" id="{FBE39A20-DB58-900E-912B-C26607052528}"/>
                </a:ext>
              </a:extLst>
            </p:cNvPr>
            <p:cNvPicPr>
              <a:picLocks noChangeAspect="1"/>
            </p:cNvPicPr>
            <p:nvPr/>
          </p:nvPicPr>
          <p:blipFill>
            <a:blip r:embed="rId6"/>
            <a:stretch>
              <a:fillRect/>
            </a:stretch>
          </p:blipFill>
          <p:spPr>
            <a:xfrm>
              <a:off x="8337103" y="2413650"/>
              <a:ext cx="862675" cy="86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42" name="Audio 41">
            <a:hlinkClick r:id="" action="ppaction://media"/>
            <a:extLst>
              <a:ext uri="{FF2B5EF4-FFF2-40B4-BE49-F238E27FC236}">
                <a16:creationId xmlns:a16="http://schemas.microsoft.com/office/drawing/2014/main" id="{4F212176-147D-95E4-02D5-390DCFADAF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2920656"/>
      </p:ext>
    </p:extLst>
  </p:cSld>
  <p:clrMapOvr>
    <a:masterClrMapping/>
  </p:clrMapOvr>
  <mc:AlternateContent xmlns:mc="http://schemas.openxmlformats.org/markup-compatibility/2006" xmlns:p14="http://schemas.microsoft.com/office/powerpoint/2010/main">
    <mc:Choice Requires="p14">
      <p:transition spd="slow" p14:dur="2000" advTm="45679"/>
    </mc:Choice>
    <mc:Fallback xmlns="">
      <p:transition spd="slow" advTm="45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8"/>
</p:tagLst>
</file>

<file path=ppt/tags/tag2.xml><?xml version="1.0" encoding="utf-8"?>
<p:tagLst xmlns:a="http://schemas.openxmlformats.org/drawingml/2006/main" xmlns:r="http://schemas.openxmlformats.org/officeDocument/2006/relationships" xmlns:p="http://schemas.openxmlformats.org/presentationml/2006/main">
  <p:tag name="TIMING" val="|13.4"/>
</p:tagLst>
</file>

<file path=ppt/tags/tag3.xml><?xml version="1.0" encoding="utf-8"?>
<p:tagLst xmlns:a="http://schemas.openxmlformats.org/drawingml/2006/main" xmlns:r="http://schemas.openxmlformats.org/officeDocument/2006/relationships" xmlns:p="http://schemas.openxmlformats.org/presentationml/2006/main">
  <p:tag name="TIMING" val="|16.6|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4059</TotalTime>
  <Words>1090</Words>
  <Application>Microsoft Office PowerPoint</Application>
  <PresentationFormat>Widescreen</PresentationFormat>
  <Paragraphs>209</Paragraphs>
  <Slides>13</Slides>
  <Notes>13</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游ゴシック</vt:lpstr>
      <vt:lpstr>游ゴシック Light</vt:lpstr>
      <vt:lpstr>Arial</vt:lpstr>
      <vt:lpstr>Calibri</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ESOPERE YANNICK ESOPERE</dc:creator>
  <cp:lastModifiedBy>ESOPERE YANNICK ESOPERE</cp:lastModifiedBy>
  <cp:revision>71</cp:revision>
  <dcterms:created xsi:type="dcterms:W3CDTF">2023-06-08T11:27:23Z</dcterms:created>
  <dcterms:modified xsi:type="dcterms:W3CDTF">2023-10-24T18:14:43Z</dcterms:modified>
</cp:coreProperties>
</file>